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561" r:id="rId3"/>
    <p:sldId id="567" r:id="rId4"/>
    <p:sldId id="551" r:id="rId5"/>
    <p:sldId id="559" r:id="rId6"/>
    <p:sldId id="568" r:id="rId7"/>
    <p:sldId id="578" r:id="rId8"/>
    <p:sldId id="569" r:id="rId9"/>
    <p:sldId id="583" r:id="rId10"/>
    <p:sldId id="570" r:id="rId11"/>
    <p:sldId id="579" r:id="rId12"/>
    <p:sldId id="571" r:id="rId13"/>
    <p:sldId id="574" r:id="rId14"/>
    <p:sldId id="575" r:id="rId15"/>
    <p:sldId id="576" r:id="rId16"/>
    <p:sldId id="580" r:id="rId17"/>
    <p:sldId id="544" r:id="rId18"/>
    <p:sldId id="581" r:id="rId19"/>
    <p:sldId id="577" r:id="rId20"/>
    <p:sldId id="573" r:id="rId21"/>
    <p:sldId id="572" r:id="rId22"/>
    <p:sldId id="582" r:id="rId23"/>
    <p:sldId id="552" r:id="rId24"/>
    <p:sldId id="547" r:id="rId25"/>
    <p:sldId id="550" r:id="rId26"/>
    <p:sldId id="564" r:id="rId27"/>
    <p:sldId id="555" r:id="rId28"/>
    <p:sldId id="554" r:id="rId29"/>
    <p:sldId id="560" r:id="rId30"/>
    <p:sldId id="565" r:id="rId31"/>
    <p:sldId id="566" r:id="rId32"/>
    <p:sldId id="556" r:id="rId33"/>
    <p:sldId id="557" r:id="rId34"/>
    <p:sldId id="558" r:id="rId35"/>
    <p:sldId id="54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746"/>
    <p:restoredTop sz="65812"/>
  </p:normalViewPr>
  <p:slideViewPr>
    <p:cSldViewPr snapToGrid="0">
      <p:cViewPr varScale="1">
        <p:scale>
          <a:sx n="76" d="100"/>
          <a:sy n="76" d="100"/>
        </p:scale>
        <p:origin x="232" y="23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2" d="100"/>
          <a:sy n="92" d="100"/>
        </p:scale>
        <p:origin x="38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658DCD-537C-D69F-C642-97E1555B53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0E5E40-6718-EA46-9C5A-DCD567E697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003F00-FE09-3548-A85F-75ACD359EEBC}" type="datetimeFigureOut">
              <a:rPr lang="en-US" smtClean="0"/>
              <a:t>2/24/25</a:t>
            </a:fld>
            <a:endParaRPr lang="en-US"/>
          </a:p>
        </p:txBody>
      </p:sp>
      <p:sp>
        <p:nvSpPr>
          <p:cNvPr id="4" name="Footer Placeholder 3">
            <a:extLst>
              <a:ext uri="{FF2B5EF4-FFF2-40B4-BE49-F238E27FC236}">
                <a16:creationId xmlns:a16="http://schemas.microsoft.com/office/drawing/2014/main" id="{36DE74C1-3C5C-2BF8-7ADD-233CCEA956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5A8B74-98DE-158C-F83A-43343C4876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3433D5-E585-DA45-AEBE-B89ECAA52106}" type="slidenum">
              <a:rPr lang="en-US" smtClean="0"/>
              <a:t>‹#›</a:t>
            </a:fld>
            <a:endParaRPr lang="en-US"/>
          </a:p>
        </p:txBody>
      </p:sp>
    </p:spTree>
    <p:extLst>
      <p:ext uri="{BB962C8B-B14F-4D97-AF65-F5344CB8AC3E}">
        <p14:creationId xmlns:p14="http://schemas.microsoft.com/office/powerpoint/2010/main" val="2203146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8742C-81E7-FB43-B199-7E99A412FB64}"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46894-8D69-5744-9D25-678445F151EB}" type="slidenum">
              <a:rPr lang="en-US" smtClean="0"/>
              <a:t>‹#›</a:t>
            </a:fld>
            <a:endParaRPr lang="en-US"/>
          </a:p>
        </p:txBody>
      </p:sp>
    </p:spTree>
    <p:extLst>
      <p:ext uri="{BB962C8B-B14F-4D97-AF65-F5344CB8AC3E}">
        <p14:creationId xmlns:p14="http://schemas.microsoft.com/office/powerpoint/2010/main" val="115207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46894-8D69-5744-9D25-678445F151EB}" type="slidenum">
              <a:rPr lang="en-US" smtClean="0"/>
              <a:t>6</a:t>
            </a:fld>
            <a:endParaRPr lang="en-US"/>
          </a:p>
        </p:txBody>
      </p:sp>
    </p:spTree>
    <p:extLst>
      <p:ext uri="{BB962C8B-B14F-4D97-AF65-F5344CB8AC3E}">
        <p14:creationId xmlns:p14="http://schemas.microsoft.com/office/powerpoint/2010/main" val="366494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novel stimuli are introduced at the block change; so can’t exploit images that way</a:t>
            </a:r>
          </a:p>
          <a:p>
            <a:endParaRPr lang="en-US" dirty="0"/>
          </a:p>
        </p:txBody>
      </p:sp>
      <p:sp>
        <p:nvSpPr>
          <p:cNvPr id="4" name="Slide Number Placeholder 3"/>
          <p:cNvSpPr>
            <a:spLocks noGrp="1"/>
          </p:cNvSpPr>
          <p:nvPr>
            <p:ph type="sldNum" sz="quarter" idx="5"/>
          </p:nvPr>
        </p:nvSpPr>
        <p:spPr/>
        <p:txBody>
          <a:bodyPr/>
          <a:lstStyle/>
          <a:p>
            <a:fld id="{7877C645-14EE-CA44-89ED-31D933DBCF1F}" type="slidenum">
              <a:rPr lang="en-US" smtClean="0"/>
              <a:t>24</a:t>
            </a:fld>
            <a:endParaRPr lang="en-US"/>
          </a:p>
        </p:txBody>
      </p:sp>
    </p:spTree>
    <p:extLst>
      <p:ext uri="{BB962C8B-B14F-4D97-AF65-F5344CB8AC3E}">
        <p14:creationId xmlns:p14="http://schemas.microsoft.com/office/powerpoint/2010/main" val="356323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46894-8D69-5744-9D25-678445F151EB}" type="slidenum">
              <a:rPr lang="en-US" smtClean="0"/>
              <a:t>28</a:t>
            </a:fld>
            <a:endParaRPr lang="en-US"/>
          </a:p>
        </p:txBody>
      </p:sp>
    </p:spTree>
    <p:extLst>
      <p:ext uri="{BB962C8B-B14F-4D97-AF65-F5344CB8AC3E}">
        <p14:creationId xmlns:p14="http://schemas.microsoft.com/office/powerpoint/2010/main" val="180530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46894-8D69-5744-9D25-678445F151EB}" type="slidenum">
              <a:rPr lang="en-US" smtClean="0"/>
              <a:t>11</a:t>
            </a:fld>
            <a:endParaRPr lang="en-US"/>
          </a:p>
        </p:txBody>
      </p:sp>
    </p:spTree>
    <p:extLst>
      <p:ext uri="{BB962C8B-B14F-4D97-AF65-F5344CB8AC3E}">
        <p14:creationId xmlns:p14="http://schemas.microsoft.com/office/powerpoint/2010/main" val="88529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46894-8D69-5744-9D25-678445F151EB}" type="slidenum">
              <a:rPr lang="en-US" smtClean="0"/>
              <a:t>13</a:t>
            </a:fld>
            <a:endParaRPr lang="en-US"/>
          </a:p>
        </p:txBody>
      </p:sp>
    </p:spTree>
    <p:extLst>
      <p:ext uri="{BB962C8B-B14F-4D97-AF65-F5344CB8AC3E}">
        <p14:creationId xmlns:p14="http://schemas.microsoft.com/office/powerpoint/2010/main" val="268052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should show sparsity here – as counter example – NO! it’s too precise for the change point itself</a:t>
            </a:r>
          </a:p>
          <a:p>
            <a:endParaRPr lang="en-US" dirty="0"/>
          </a:p>
          <a:p>
            <a:endParaRPr lang="en-US" dirty="0"/>
          </a:p>
        </p:txBody>
      </p:sp>
      <p:sp>
        <p:nvSpPr>
          <p:cNvPr id="4" name="Slide Number Placeholder 3"/>
          <p:cNvSpPr>
            <a:spLocks noGrp="1"/>
          </p:cNvSpPr>
          <p:nvPr>
            <p:ph type="sldNum" sz="quarter" idx="5"/>
          </p:nvPr>
        </p:nvSpPr>
        <p:spPr/>
        <p:txBody>
          <a:bodyPr/>
          <a:lstStyle/>
          <a:p>
            <a:fld id="{76646894-8D69-5744-9D25-678445F151EB}" type="slidenum">
              <a:rPr lang="en-US" smtClean="0"/>
              <a:t>14</a:t>
            </a:fld>
            <a:endParaRPr lang="en-US"/>
          </a:p>
        </p:txBody>
      </p:sp>
    </p:spTree>
    <p:extLst>
      <p:ext uri="{BB962C8B-B14F-4D97-AF65-F5344CB8AC3E}">
        <p14:creationId xmlns:p14="http://schemas.microsoft.com/office/powerpoint/2010/main" val="419001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26B8A-09A1-D717-FD25-87D709F65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1A1BB-2174-46ED-5032-2046E93AE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6BCDB-CAE9-1E9E-AA2A-16971160E6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CAD2C4-E49D-8CE7-209C-0E2E3518D255}"/>
              </a:ext>
            </a:extLst>
          </p:cNvPr>
          <p:cNvSpPr>
            <a:spLocks noGrp="1"/>
          </p:cNvSpPr>
          <p:nvPr>
            <p:ph type="sldNum" sz="quarter" idx="5"/>
          </p:nvPr>
        </p:nvSpPr>
        <p:spPr/>
        <p:txBody>
          <a:bodyPr/>
          <a:lstStyle/>
          <a:p>
            <a:fld id="{76646894-8D69-5744-9D25-678445F151EB}" type="slidenum">
              <a:rPr lang="en-US" smtClean="0"/>
              <a:t>15</a:t>
            </a:fld>
            <a:endParaRPr lang="en-US"/>
          </a:p>
        </p:txBody>
      </p:sp>
    </p:spTree>
    <p:extLst>
      <p:ext uri="{BB962C8B-B14F-4D97-AF65-F5344CB8AC3E}">
        <p14:creationId xmlns:p14="http://schemas.microsoft.com/office/powerpoint/2010/main" val="35050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ar-aine-ious</a:t>
            </a:r>
            <a:r>
              <a:rPr lang="en-US" dirty="0"/>
              <a:t> equation</a:t>
            </a:r>
          </a:p>
        </p:txBody>
      </p:sp>
      <p:sp>
        <p:nvSpPr>
          <p:cNvPr id="4" name="Slide Number Placeholder 3"/>
          <p:cNvSpPr>
            <a:spLocks noGrp="1"/>
          </p:cNvSpPr>
          <p:nvPr>
            <p:ph type="sldNum" sz="quarter" idx="5"/>
          </p:nvPr>
        </p:nvSpPr>
        <p:spPr/>
        <p:txBody>
          <a:bodyPr/>
          <a:lstStyle/>
          <a:p>
            <a:fld id="{3D4CF055-8694-CE4D-9BC0-77803E27C89B}" type="slidenum">
              <a:rPr lang="en-US" smtClean="0"/>
              <a:t>17</a:t>
            </a:fld>
            <a:endParaRPr lang="en-US"/>
          </a:p>
        </p:txBody>
      </p:sp>
    </p:spTree>
    <p:extLst>
      <p:ext uri="{BB962C8B-B14F-4D97-AF65-F5344CB8AC3E}">
        <p14:creationId xmlns:p14="http://schemas.microsoft.com/office/powerpoint/2010/main" val="395961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inferring the costs of switching from behavior</a:t>
            </a:r>
          </a:p>
          <a:p>
            <a:r>
              <a:rPr lang="en-US" dirty="0"/>
              <a:t>	then asking if the costs that are paid match that?</a:t>
            </a:r>
          </a:p>
          <a:p>
            <a:endParaRPr lang="en-US" dirty="0"/>
          </a:p>
          <a:p>
            <a:r>
              <a:rPr lang="en-US" dirty="0"/>
              <a:t>there's an ambiguity in the interpretation</a:t>
            </a:r>
          </a:p>
          <a:p>
            <a:r>
              <a:rPr lang="en-US" dirty="0"/>
              <a:t>	do you switch more because of the neural activity being different</a:t>
            </a:r>
          </a:p>
          <a:p>
            <a:r>
              <a:rPr lang="en-US" dirty="0"/>
              <a:t>	or do you switch less because the costs are up</a:t>
            </a:r>
          </a:p>
          <a:p>
            <a:endParaRPr lang="en-US" dirty="0"/>
          </a:p>
          <a:p>
            <a:endParaRPr lang="en-US" dirty="0"/>
          </a:p>
          <a:p>
            <a:r>
              <a:rPr lang="en-US" dirty="0"/>
              <a:t>just asking if there was higher activity or differences in activity on the sessions where they switched more frequently - like overall - is there a way of doing this???</a:t>
            </a:r>
          </a:p>
          <a:p>
            <a:r>
              <a:rPr lang="en-US" dirty="0"/>
              <a:t>	can we just look agnostically at how variable neural activity is across trials??</a:t>
            </a:r>
          </a:p>
        </p:txBody>
      </p:sp>
      <p:sp>
        <p:nvSpPr>
          <p:cNvPr id="4" name="Slide Number Placeholder 3"/>
          <p:cNvSpPr>
            <a:spLocks noGrp="1"/>
          </p:cNvSpPr>
          <p:nvPr>
            <p:ph type="sldNum" sz="quarter" idx="5"/>
          </p:nvPr>
        </p:nvSpPr>
        <p:spPr/>
        <p:txBody>
          <a:bodyPr/>
          <a:lstStyle/>
          <a:p>
            <a:fld id="{76646894-8D69-5744-9D25-678445F151EB}" type="slidenum">
              <a:rPr lang="en-US" smtClean="0"/>
              <a:t>19</a:t>
            </a:fld>
            <a:endParaRPr lang="en-US"/>
          </a:p>
        </p:txBody>
      </p:sp>
    </p:spTree>
    <p:extLst>
      <p:ext uri="{BB962C8B-B14F-4D97-AF65-F5344CB8AC3E}">
        <p14:creationId xmlns:p14="http://schemas.microsoft.com/office/powerpoint/2010/main" val="272403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6646894-8D69-5744-9D25-678445F151EB}" type="slidenum">
              <a:rPr lang="en-US" smtClean="0"/>
              <a:t>20</a:t>
            </a:fld>
            <a:endParaRPr lang="en-US"/>
          </a:p>
        </p:txBody>
      </p:sp>
    </p:spTree>
    <p:extLst>
      <p:ext uri="{BB962C8B-B14F-4D97-AF65-F5344CB8AC3E}">
        <p14:creationId xmlns:p14="http://schemas.microsoft.com/office/powerpoint/2010/main" val="25532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variance in single trial neural activity – do rewards increase this variance???</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76646894-8D69-5744-9D25-678445F151EB}" type="slidenum">
              <a:rPr lang="en-US" smtClean="0"/>
              <a:t>21</a:t>
            </a:fld>
            <a:endParaRPr lang="en-US"/>
          </a:p>
        </p:txBody>
      </p:sp>
    </p:spTree>
    <p:extLst>
      <p:ext uri="{BB962C8B-B14F-4D97-AF65-F5344CB8AC3E}">
        <p14:creationId xmlns:p14="http://schemas.microsoft.com/office/powerpoint/2010/main" val="3173422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D74C-46C3-AE67-A3CF-72CC1F5FA5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35C63-1EEC-796A-CF7A-D547D60EC0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161B0-773A-05F4-A401-F5B580DD5560}"/>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F56F93BC-7E7A-5F4A-C28E-3A0068590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2B2B5-F449-71DE-098E-C610444CCA97}"/>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128622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431E-B94B-D78E-99FC-2DFB1282E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0B359B-7BB5-4F74-0EDD-9F99498B8A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D1111-2A41-4A29-B5A3-FE04C222D55D}"/>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651A071A-A871-9F70-E800-52A2BB4B8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335E9-0921-92C4-58BD-EBAECD4355C5}"/>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265450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C10C22-AF7B-F944-B6E4-236A28A89B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B65D1-CA89-A7A2-1860-673B5D090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CF600-8D71-D0F3-2A0F-FD76B7B0213B}"/>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A092FC4C-7E89-14A9-747F-19358460B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89B5-F5E0-4518-EE5A-387B1B94D932}"/>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259876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2D-8FA3-CB37-EB46-65E099673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51152E-7F58-1B68-85DB-B1DF1E2405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3457F-23B4-365B-512B-582A066921D5}"/>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D24F1157-2E73-8517-FC60-BD5605E91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E85B5-7409-BE8A-BF54-81F29B595D5C}"/>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98709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2711-84F6-6736-D830-3AA8328E8A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DDBCBF-7FD7-E068-F002-8925A43EA1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7E3C63-2A10-5E68-4EFA-0F2216AA40F5}"/>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F52F9FC1-2885-AAA9-5DD8-C65EC7867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0F903-8860-174F-9EA9-633C0E1EC5C1}"/>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64078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7390-39AA-43D1-5AA5-38C13FD014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5379F-63DC-097B-66E4-A9AC955856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95CFD-5652-20A6-269D-313EBBAFD4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23852-78AA-8115-667C-141CA2E5D2A7}"/>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6" name="Footer Placeholder 5">
            <a:extLst>
              <a:ext uri="{FF2B5EF4-FFF2-40B4-BE49-F238E27FC236}">
                <a16:creationId xmlns:a16="http://schemas.microsoft.com/office/drawing/2014/main" id="{343BEC3F-F524-4279-8745-23004A85E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DEEB8-D93F-4B87-7B75-2F53818E356A}"/>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2385305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646B-84D5-C8AD-5D89-752B4A004F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994888-70E5-B302-069A-52E76AA70C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783D7-2AF3-E2FD-42AC-AC6A58D4CF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5C9C2F-B08B-9456-5FF3-C6795F7CA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2984E2-8860-E1F7-03B4-99E4E27D9E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28484-83B4-4DEA-FB79-3C8FE494D2B0}"/>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8" name="Footer Placeholder 7">
            <a:extLst>
              <a:ext uri="{FF2B5EF4-FFF2-40B4-BE49-F238E27FC236}">
                <a16:creationId xmlns:a16="http://schemas.microsoft.com/office/drawing/2014/main" id="{6B20EC31-E93F-0638-962C-F3193099D5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7AD795-3934-59B0-9C4B-6A4E273E6CC9}"/>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3309258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9E9-3CD9-A04D-4E03-A34BC21B85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63F2DA-D779-B608-F5F8-09DEF0DB7C6C}"/>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4" name="Footer Placeholder 3">
            <a:extLst>
              <a:ext uri="{FF2B5EF4-FFF2-40B4-BE49-F238E27FC236}">
                <a16:creationId xmlns:a16="http://schemas.microsoft.com/office/drawing/2014/main" id="{40B345F1-2884-FF34-199D-302C07E70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4E8C20-149E-067C-ED76-F6CCD9E0A2F7}"/>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7175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EC450-F9A2-BF83-0FBC-D711BE96751B}"/>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3" name="Footer Placeholder 2">
            <a:extLst>
              <a:ext uri="{FF2B5EF4-FFF2-40B4-BE49-F238E27FC236}">
                <a16:creationId xmlns:a16="http://schemas.microsoft.com/office/drawing/2014/main" id="{68A8CD4B-DEDC-0FF5-274A-70D4A9A9FD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34942B-FDB5-9B64-352D-BBE9052D3562}"/>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385837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FF2A-6348-A82D-5921-C59895E89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1DBB89-2787-C54C-857F-14D94DE3C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639DBA-5F7A-B58F-8178-FC3C6A119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94490-1796-72B4-7BC7-637869D8AF9F}"/>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6" name="Footer Placeholder 5">
            <a:extLst>
              <a:ext uri="{FF2B5EF4-FFF2-40B4-BE49-F238E27FC236}">
                <a16:creationId xmlns:a16="http://schemas.microsoft.com/office/drawing/2014/main" id="{25D9A714-D0AB-5D53-A214-8E6AA5065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092578-8A10-594D-5AE1-86EEFF376812}"/>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296013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821C-892C-D1F2-4E1F-A049E773C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FDADE7-6B83-6840-9237-738977BA5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E00717-03BB-552D-10EF-F5B3BA7D3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4A18C-594F-653B-45A8-97086082DD8E}"/>
              </a:ext>
            </a:extLst>
          </p:cNvPr>
          <p:cNvSpPr>
            <a:spLocks noGrp="1"/>
          </p:cNvSpPr>
          <p:nvPr>
            <p:ph type="dt" sz="half" idx="10"/>
          </p:nvPr>
        </p:nvSpPr>
        <p:spPr/>
        <p:txBody>
          <a:bodyPr/>
          <a:lstStyle/>
          <a:p>
            <a:fld id="{A1918AA7-02B7-3343-AB27-12DE791DD673}" type="datetimeFigureOut">
              <a:rPr lang="en-US" smtClean="0"/>
              <a:t>2/24/25</a:t>
            </a:fld>
            <a:endParaRPr lang="en-US"/>
          </a:p>
        </p:txBody>
      </p:sp>
      <p:sp>
        <p:nvSpPr>
          <p:cNvPr id="6" name="Footer Placeholder 5">
            <a:extLst>
              <a:ext uri="{FF2B5EF4-FFF2-40B4-BE49-F238E27FC236}">
                <a16:creationId xmlns:a16="http://schemas.microsoft.com/office/drawing/2014/main" id="{65000B46-5ACA-6958-E9BF-05F0C1423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156FB0-2B5A-3502-0F37-6A0855386460}"/>
              </a:ext>
            </a:extLst>
          </p:cNvPr>
          <p:cNvSpPr>
            <a:spLocks noGrp="1"/>
          </p:cNvSpPr>
          <p:nvPr>
            <p:ph type="sldNum" sz="quarter" idx="12"/>
          </p:nvPr>
        </p:nvSpPr>
        <p:spPr/>
        <p:txBody>
          <a:bodyPr/>
          <a:lstStyle/>
          <a:p>
            <a:fld id="{88D20B93-6E84-1946-8A2C-4F78889C7CA1}" type="slidenum">
              <a:rPr lang="en-US" smtClean="0"/>
              <a:t>‹#›</a:t>
            </a:fld>
            <a:endParaRPr lang="en-US"/>
          </a:p>
        </p:txBody>
      </p:sp>
    </p:spTree>
    <p:extLst>
      <p:ext uri="{BB962C8B-B14F-4D97-AF65-F5344CB8AC3E}">
        <p14:creationId xmlns:p14="http://schemas.microsoft.com/office/powerpoint/2010/main" val="64238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C82B4F-6DC9-401B-E2A6-39EFA2E5C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8058F9-7D61-BEEB-0482-1B49A56805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92F36-FB50-8CE8-3F4D-70AE7D3FF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18AA7-02B7-3343-AB27-12DE791DD673}" type="datetimeFigureOut">
              <a:rPr lang="en-US" smtClean="0"/>
              <a:t>2/24/25</a:t>
            </a:fld>
            <a:endParaRPr lang="en-US"/>
          </a:p>
        </p:txBody>
      </p:sp>
      <p:sp>
        <p:nvSpPr>
          <p:cNvPr id="5" name="Footer Placeholder 4">
            <a:extLst>
              <a:ext uri="{FF2B5EF4-FFF2-40B4-BE49-F238E27FC236}">
                <a16:creationId xmlns:a16="http://schemas.microsoft.com/office/drawing/2014/main" id="{8FC21E55-8ADD-88F3-2614-1193E7EC0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58FFF2-41DD-A0D4-CEC9-750F1FCBF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20B93-6E84-1946-8A2C-4F78889C7CA1}" type="slidenum">
              <a:rPr lang="en-US" smtClean="0"/>
              <a:t>‹#›</a:t>
            </a:fld>
            <a:endParaRPr lang="en-US"/>
          </a:p>
        </p:txBody>
      </p:sp>
    </p:spTree>
    <p:extLst>
      <p:ext uri="{BB962C8B-B14F-4D97-AF65-F5344CB8AC3E}">
        <p14:creationId xmlns:p14="http://schemas.microsoft.com/office/powerpoint/2010/main" val="3187086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2.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1330-0341-2FC6-1E7F-4CDAC93667E5}"/>
              </a:ext>
            </a:extLst>
          </p:cNvPr>
          <p:cNvSpPr>
            <a:spLocks noGrp="1"/>
          </p:cNvSpPr>
          <p:nvPr>
            <p:ph type="ctrTitle"/>
          </p:nvPr>
        </p:nvSpPr>
        <p:spPr/>
        <p:txBody>
          <a:bodyPr>
            <a:normAutofit fontScale="90000"/>
          </a:bodyPr>
          <a:lstStyle/>
          <a:p>
            <a:r>
              <a:rPr lang="en-US" dirty="0"/>
              <a:t>The energetics of strategy changes in the prefrontal cortex</a:t>
            </a:r>
          </a:p>
        </p:txBody>
      </p:sp>
      <p:sp>
        <p:nvSpPr>
          <p:cNvPr id="3" name="Subtitle 2">
            <a:extLst>
              <a:ext uri="{FF2B5EF4-FFF2-40B4-BE49-F238E27FC236}">
                <a16:creationId xmlns:a16="http://schemas.microsoft.com/office/drawing/2014/main" id="{D769FC64-D15A-84DC-8A20-D86A2C1AEC4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0392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7067-D3C1-1A8A-8E35-50A14F643CC7}"/>
              </a:ext>
            </a:extLst>
          </p:cNvPr>
          <p:cNvSpPr>
            <a:spLocks noGrp="1"/>
          </p:cNvSpPr>
          <p:nvPr>
            <p:ph type="title"/>
          </p:nvPr>
        </p:nvSpPr>
        <p:spPr/>
        <p:txBody>
          <a:bodyPr/>
          <a:lstStyle/>
          <a:p>
            <a:r>
              <a:rPr lang="fr-CA" dirty="0" err="1"/>
              <a:t>Some</a:t>
            </a:r>
            <a:r>
              <a:rPr lang="fr-CA" dirty="0"/>
              <a:t> basic </a:t>
            </a:r>
            <a:r>
              <a:rPr lang="fr-CA" dirty="0" err="1"/>
              <a:t>behavior</a:t>
            </a:r>
            <a:endParaRPr lang="fr-CA" dirty="0"/>
          </a:p>
        </p:txBody>
      </p:sp>
      <p:pic>
        <p:nvPicPr>
          <p:cNvPr id="4" name="Picture 3">
            <a:extLst>
              <a:ext uri="{FF2B5EF4-FFF2-40B4-BE49-F238E27FC236}">
                <a16:creationId xmlns:a16="http://schemas.microsoft.com/office/drawing/2014/main" id="{77878C3E-4533-DA8D-F333-305C71633FB5}"/>
              </a:ext>
            </a:extLst>
          </p:cNvPr>
          <p:cNvPicPr>
            <a:picLocks noChangeAspect="1"/>
          </p:cNvPicPr>
          <p:nvPr/>
        </p:nvPicPr>
        <p:blipFill>
          <a:blip r:embed="rId2"/>
          <a:stretch>
            <a:fillRect/>
          </a:stretch>
        </p:blipFill>
        <p:spPr>
          <a:xfrm>
            <a:off x="4554643" y="3257166"/>
            <a:ext cx="3082713" cy="1944353"/>
          </a:xfrm>
          <a:prstGeom prst="rect">
            <a:avLst/>
          </a:prstGeom>
        </p:spPr>
      </p:pic>
      <p:pic>
        <p:nvPicPr>
          <p:cNvPr id="5" name="Picture 4">
            <a:extLst>
              <a:ext uri="{FF2B5EF4-FFF2-40B4-BE49-F238E27FC236}">
                <a16:creationId xmlns:a16="http://schemas.microsoft.com/office/drawing/2014/main" id="{318A9FBF-622C-A8E8-D3D8-8289E6831BE7}"/>
              </a:ext>
            </a:extLst>
          </p:cNvPr>
          <p:cNvPicPr>
            <a:picLocks noChangeAspect="1"/>
          </p:cNvPicPr>
          <p:nvPr/>
        </p:nvPicPr>
        <p:blipFill>
          <a:blip r:embed="rId3"/>
          <a:stretch>
            <a:fillRect/>
          </a:stretch>
        </p:blipFill>
        <p:spPr>
          <a:xfrm>
            <a:off x="9955322" y="2739582"/>
            <a:ext cx="1702364" cy="1749218"/>
          </a:xfrm>
          <a:prstGeom prst="rect">
            <a:avLst/>
          </a:prstGeom>
        </p:spPr>
      </p:pic>
      <p:pic>
        <p:nvPicPr>
          <p:cNvPr id="6" name="Picture 5">
            <a:extLst>
              <a:ext uri="{FF2B5EF4-FFF2-40B4-BE49-F238E27FC236}">
                <a16:creationId xmlns:a16="http://schemas.microsoft.com/office/drawing/2014/main" id="{95D73BA3-02CD-EA12-36B4-7BFAC866E1E5}"/>
              </a:ext>
            </a:extLst>
          </p:cNvPr>
          <p:cNvPicPr>
            <a:picLocks noChangeAspect="1"/>
          </p:cNvPicPr>
          <p:nvPr/>
        </p:nvPicPr>
        <p:blipFill>
          <a:blip r:embed="rId4"/>
          <a:stretch>
            <a:fillRect/>
          </a:stretch>
        </p:blipFill>
        <p:spPr>
          <a:xfrm>
            <a:off x="7600141" y="2894627"/>
            <a:ext cx="2109305" cy="1330397"/>
          </a:xfrm>
          <a:prstGeom prst="rect">
            <a:avLst/>
          </a:prstGeom>
        </p:spPr>
      </p:pic>
      <p:pic>
        <p:nvPicPr>
          <p:cNvPr id="7" name="Picture 6">
            <a:extLst>
              <a:ext uri="{FF2B5EF4-FFF2-40B4-BE49-F238E27FC236}">
                <a16:creationId xmlns:a16="http://schemas.microsoft.com/office/drawing/2014/main" id="{F3A50D69-752B-132B-4FB1-9301EADC8003}"/>
              </a:ext>
            </a:extLst>
          </p:cNvPr>
          <p:cNvPicPr>
            <a:picLocks noChangeAspect="1"/>
          </p:cNvPicPr>
          <p:nvPr/>
        </p:nvPicPr>
        <p:blipFill>
          <a:blip r:embed="rId5"/>
          <a:stretch>
            <a:fillRect/>
          </a:stretch>
        </p:blipFill>
        <p:spPr>
          <a:xfrm>
            <a:off x="7588354" y="4126570"/>
            <a:ext cx="2109305" cy="1330397"/>
          </a:xfrm>
          <a:prstGeom prst="rect">
            <a:avLst/>
          </a:prstGeom>
        </p:spPr>
      </p:pic>
      <p:pic>
        <p:nvPicPr>
          <p:cNvPr id="8" name="Picture 7">
            <a:extLst>
              <a:ext uri="{FF2B5EF4-FFF2-40B4-BE49-F238E27FC236}">
                <a16:creationId xmlns:a16="http://schemas.microsoft.com/office/drawing/2014/main" id="{C690502C-D01E-597D-C89C-FEFEE8BF6002}"/>
              </a:ext>
            </a:extLst>
          </p:cNvPr>
          <p:cNvPicPr>
            <a:picLocks noChangeAspect="1"/>
          </p:cNvPicPr>
          <p:nvPr/>
        </p:nvPicPr>
        <p:blipFill>
          <a:blip r:embed="rId6"/>
          <a:stretch>
            <a:fillRect/>
          </a:stretch>
        </p:blipFill>
        <p:spPr>
          <a:xfrm>
            <a:off x="10076848" y="4481043"/>
            <a:ext cx="1574008" cy="1617329"/>
          </a:xfrm>
          <a:prstGeom prst="rect">
            <a:avLst/>
          </a:prstGeom>
        </p:spPr>
      </p:pic>
      <p:grpSp>
        <p:nvGrpSpPr>
          <p:cNvPr id="9" name="Group 8">
            <a:extLst>
              <a:ext uri="{FF2B5EF4-FFF2-40B4-BE49-F238E27FC236}">
                <a16:creationId xmlns:a16="http://schemas.microsoft.com/office/drawing/2014/main" id="{6FA66CC8-3F2F-727C-9495-BCBF0EFFD20D}"/>
              </a:ext>
            </a:extLst>
          </p:cNvPr>
          <p:cNvGrpSpPr/>
          <p:nvPr/>
        </p:nvGrpSpPr>
        <p:grpSpPr>
          <a:xfrm>
            <a:off x="244765" y="2739582"/>
            <a:ext cx="4309878" cy="3046621"/>
            <a:chOff x="0" y="1547413"/>
            <a:chExt cx="4288865" cy="3031767"/>
          </a:xfrm>
        </p:grpSpPr>
        <p:pic>
          <p:nvPicPr>
            <p:cNvPr id="10" name="Picture 9">
              <a:extLst>
                <a:ext uri="{FF2B5EF4-FFF2-40B4-BE49-F238E27FC236}">
                  <a16:creationId xmlns:a16="http://schemas.microsoft.com/office/drawing/2014/main" id="{41780F53-D51C-584B-1EC7-A701672C0C46}"/>
                </a:ext>
              </a:extLst>
            </p:cNvPr>
            <p:cNvPicPr>
              <a:picLocks noChangeAspect="1"/>
            </p:cNvPicPr>
            <p:nvPr/>
          </p:nvPicPr>
          <p:blipFill>
            <a:blip r:embed="rId7"/>
            <a:srcRect t="9448"/>
            <a:stretch/>
          </p:blipFill>
          <p:spPr>
            <a:xfrm>
              <a:off x="0" y="1547413"/>
              <a:ext cx="4288865" cy="3031767"/>
            </a:xfrm>
            <a:prstGeom prst="rect">
              <a:avLst/>
            </a:prstGeom>
          </p:spPr>
        </p:pic>
        <p:sp>
          <p:nvSpPr>
            <p:cNvPr id="11" name="Rectangle 10">
              <a:extLst>
                <a:ext uri="{FF2B5EF4-FFF2-40B4-BE49-F238E27FC236}">
                  <a16:creationId xmlns:a16="http://schemas.microsoft.com/office/drawing/2014/main" id="{9AD38D81-8638-87A1-1DE7-A1A01D2EBABB}"/>
                </a:ext>
              </a:extLst>
            </p:cNvPr>
            <p:cNvSpPr/>
            <p:nvPr/>
          </p:nvSpPr>
          <p:spPr>
            <a:xfrm>
              <a:off x="164904" y="3066942"/>
              <a:ext cx="697422" cy="498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733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62C7-97B0-8C09-C6BE-7F3D61F94C3B}"/>
              </a:ext>
            </a:extLst>
          </p:cNvPr>
          <p:cNvSpPr>
            <a:spLocks noGrp="1"/>
          </p:cNvSpPr>
          <p:nvPr>
            <p:ph type="title"/>
          </p:nvPr>
        </p:nvSpPr>
        <p:spPr/>
        <p:txBody>
          <a:bodyPr/>
          <a:lstStyle/>
          <a:p>
            <a:r>
              <a:rPr lang="en-US" dirty="0"/>
              <a:t>Neural data analyses</a:t>
            </a:r>
          </a:p>
        </p:txBody>
      </p:sp>
      <p:pic>
        <p:nvPicPr>
          <p:cNvPr id="4" name="Picture 3">
            <a:extLst>
              <a:ext uri="{FF2B5EF4-FFF2-40B4-BE49-F238E27FC236}">
                <a16:creationId xmlns:a16="http://schemas.microsoft.com/office/drawing/2014/main" id="{520E1CA2-C7AF-F70E-79F4-5F01338D40F6}"/>
              </a:ext>
            </a:extLst>
          </p:cNvPr>
          <p:cNvPicPr>
            <a:picLocks noChangeAspect="1"/>
          </p:cNvPicPr>
          <p:nvPr/>
        </p:nvPicPr>
        <p:blipFill>
          <a:blip r:embed="rId3"/>
          <a:srcRect r="35767"/>
          <a:stretch/>
        </p:blipFill>
        <p:spPr>
          <a:xfrm>
            <a:off x="758119" y="2288711"/>
            <a:ext cx="3075777" cy="3591339"/>
          </a:xfrm>
          <a:prstGeom prst="rect">
            <a:avLst/>
          </a:prstGeom>
        </p:spPr>
      </p:pic>
      <p:sp>
        <p:nvSpPr>
          <p:cNvPr id="5" name="Title 1">
            <a:extLst>
              <a:ext uri="{FF2B5EF4-FFF2-40B4-BE49-F238E27FC236}">
                <a16:creationId xmlns:a16="http://schemas.microsoft.com/office/drawing/2014/main" id="{C24B35D3-BFCB-8E64-00C4-2F7B5BB40DFA}"/>
              </a:ext>
            </a:extLst>
          </p:cNvPr>
          <p:cNvSpPr txBox="1">
            <a:spLocks/>
          </p:cNvSpPr>
          <p:nvPr/>
        </p:nvSpPr>
        <p:spPr>
          <a:xfrm>
            <a:off x="6718473" y="664136"/>
            <a:ext cx="5022953" cy="189353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Spiking activity is </a:t>
            </a:r>
            <a:r>
              <a:rPr lang="en-US" sz="3000" i="1" dirty="0"/>
              <a:t>higher</a:t>
            </a:r>
            <a:r>
              <a:rPr lang="en-US" sz="3000" dirty="0"/>
              <a:t> </a:t>
            </a:r>
          </a:p>
          <a:p>
            <a:r>
              <a:rPr lang="en-US" sz="3000" dirty="0"/>
              <a:t>during exploratory decisions.</a:t>
            </a:r>
          </a:p>
          <a:p>
            <a:endParaRPr lang="en-US" sz="3000" dirty="0"/>
          </a:p>
          <a:p>
            <a:r>
              <a:rPr lang="en-US" sz="3000" dirty="0"/>
              <a:t>We would expect this to show up as a change in magnitude at the population level</a:t>
            </a:r>
          </a:p>
        </p:txBody>
      </p:sp>
      <p:pic>
        <p:nvPicPr>
          <p:cNvPr id="6" name="Picture 5">
            <a:extLst>
              <a:ext uri="{FF2B5EF4-FFF2-40B4-BE49-F238E27FC236}">
                <a16:creationId xmlns:a16="http://schemas.microsoft.com/office/drawing/2014/main" id="{CF5F9544-24AE-15EA-497C-DDB144D3F22E}"/>
              </a:ext>
            </a:extLst>
          </p:cNvPr>
          <p:cNvPicPr>
            <a:picLocks noChangeAspect="1"/>
          </p:cNvPicPr>
          <p:nvPr/>
        </p:nvPicPr>
        <p:blipFill>
          <a:blip r:embed="rId4"/>
          <a:srcRect l="63587" t="5722" r="1950" b="60633"/>
          <a:stretch/>
        </p:blipFill>
        <p:spPr>
          <a:xfrm rot="2700000">
            <a:off x="2517896" y="2193869"/>
            <a:ext cx="2005949" cy="1468763"/>
          </a:xfrm>
          <a:prstGeom prst="rect">
            <a:avLst/>
          </a:prstGeom>
        </p:spPr>
      </p:pic>
      <p:pic>
        <p:nvPicPr>
          <p:cNvPr id="7" name="Picture 6">
            <a:extLst>
              <a:ext uri="{FF2B5EF4-FFF2-40B4-BE49-F238E27FC236}">
                <a16:creationId xmlns:a16="http://schemas.microsoft.com/office/drawing/2014/main" id="{D7E3B5C3-1EF7-CA07-0DD0-4275329F4C67}"/>
              </a:ext>
            </a:extLst>
          </p:cNvPr>
          <p:cNvPicPr>
            <a:picLocks noChangeAspect="1"/>
          </p:cNvPicPr>
          <p:nvPr/>
        </p:nvPicPr>
        <p:blipFill>
          <a:blip r:embed="rId5"/>
          <a:stretch>
            <a:fillRect/>
          </a:stretch>
        </p:blipFill>
        <p:spPr>
          <a:xfrm>
            <a:off x="1685641" y="5775686"/>
            <a:ext cx="4699000" cy="1079500"/>
          </a:xfrm>
          <a:prstGeom prst="rect">
            <a:avLst/>
          </a:prstGeom>
        </p:spPr>
      </p:pic>
      <p:sp>
        <p:nvSpPr>
          <p:cNvPr id="8" name="TextBox 7">
            <a:extLst>
              <a:ext uri="{FF2B5EF4-FFF2-40B4-BE49-F238E27FC236}">
                <a16:creationId xmlns:a16="http://schemas.microsoft.com/office/drawing/2014/main" id="{0A2CD76F-C543-119B-764C-937B97DA8C51}"/>
              </a:ext>
            </a:extLst>
          </p:cNvPr>
          <p:cNvSpPr txBox="1"/>
          <p:nvPr/>
        </p:nvSpPr>
        <p:spPr>
          <a:xfrm>
            <a:off x="186413" y="5992271"/>
            <a:ext cx="1372564" cy="646331"/>
          </a:xfrm>
          <a:prstGeom prst="rect">
            <a:avLst/>
          </a:prstGeom>
          <a:noFill/>
        </p:spPr>
        <p:txBody>
          <a:bodyPr wrap="square" rtlCol="0">
            <a:spAutoFit/>
          </a:bodyPr>
          <a:lstStyle/>
          <a:p>
            <a:r>
              <a:rPr lang="en-US" i="1" dirty="0"/>
              <a:t>not due to last reward:</a:t>
            </a:r>
          </a:p>
        </p:txBody>
      </p:sp>
      <p:pic>
        <p:nvPicPr>
          <p:cNvPr id="9" name="Picture 8">
            <a:extLst>
              <a:ext uri="{FF2B5EF4-FFF2-40B4-BE49-F238E27FC236}">
                <a16:creationId xmlns:a16="http://schemas.microsoft.com/office/drawing/2014/main" id="{7227A194-EBF9-D57C-1578-2D38D74C775D}"/>
              </a:ext>
            </a:extLst>
          </p:cNvPr>
          <p:cNvPicPr>
            <a:picLocks noChangeAspect="1"/>
          </p:cNvPicPr>
          <p:nvPr/>
        </p:nvPicPr>
        <p:blipFill>
          <a:blip r:embed="rId6"/>
          <a:stretch>
            <a:fillRect/>
          </a:stretch>
        </p:blipFill>
        <p:spPr>
          <a:xfrm>
            <a:off x="4086414" y="3380069"/>
            <a:ext cx="2143908" cy="2202915"/>
          </a:xfrm>
          <a:prstGeom prst="rect">
            <a:avLst/>
          </a:prstGeom>
        </p:spPr>
      </p:pic>
      <p:pic>
        <p:nvPicPr>
          <p:cNvPr id="10" name="Picture 9">
            <a:extLst>
              <a:ext uri="{FF2B5EF4-FFF2-40B4-BE49-F238E27FC236}">
                <a16:creationId xmlns:a16="http://schemas.microsoft.com/office/drawing/2014/main" id="{4140E046-AA1B-A32D-8B4A-6FA503419598}"/>
              </a:ext>
            </a:extLst>
          </p:cNvPr>
          <p:cNvPicPr>
            <a:picLocks noChangeAspect="1"/>
          </p:cNvPicPr>
          <p:nvPr/>
        </p:nvPicPr>
        <p:blipFill>
          <a:blip r:embed="rId7"/>
          <a:stretch>
            <a:fillRect/>
          </a:stretch>
        </p:blipFill>
        <p:spPr>
          <a:xfrm>
            <a:off x="9117628" y="2989259"/>
            <a:ext cx="2155232" cy="2214550"/>
          </a:xfrm>
          <a:prstGeom prst="rect">
            <a:avLst/>
          </a:prstGeom>
        </p:spPr>
      </p:pic>
      <p:pic>
        <p:nvPicPr>
          <p:cNvPr id="11" name="Picture 10">
            <a:extLst>
              <a:ext uri="{FF2B5EF4-FFF2-40B4-BE49-F238E27FC236}">
                <a16:creationId xmlns:a16="http://schemas.microsoft.com/office/drawing/2014/main" id="{11CE7413-A4FB-F9A0-21D8-3221B02BC346}"/>
              </a:ext>
            </a:extLst>
          </p:cNvPr>
          <p:cNvPicPr>
            <a:picLocks noChangeAspect="1"/>
          </p:cNvPicPr>
          <p:nvPr/>
        </p:nvPicPr>
        <p:blipFill>
          <a:blip r:embed="rId8"/>
          <a:srcRect l="23013" r="46018" b="80121"/>
          <a:stretch/>
        </p:blipFill>
        <p:spPr>
          <a:xfrm>
            <a:off x="7446416" y="2672770"/>
            <a:ext cx="1282487" cy="1512460"/>
          </a:xfrm>
          <a:prstGeom prst="rect">
            <a:avLst/>
          </a:prstGeom>
        </p:spPr>
      </p:pic>
      <p:pic>
        <p:nvPicPr>
          <p:cNvPr id="12" name="Picture 11">
            <a:extLst>
              <a:ext uri="{FF2B5EF4-FFF2-40B4-BE49-F238E27FC236}">
                <a16:creationId xmlns:a16="http://schemas.microsoft.com/office/drawing/2014/main" id="{04A512DD-18C5-2BC9-A010-962A16CB6BC8}"/>
              </a:ext>
            </a:extLst>
          </p:cNvPr>
          <p:cNvPicPr>
            <a:picLocks noChangeAspect="1"/>
          </p:cNvPicPr>
          <p:nvPr/>
        </p:nvPicPr>
        <p:blipFill>
          <a:blip r:embed="rId9"/>
          <a:stretch>
            <a:fillRect/>
          </a:stretch>
        </p:blipFill>
        <p:spPr>
          <a:xfrm>
            <a:off x="7155637" y="5750286"/>
            <a:ext cx="4622800" cy="1104900"/>
          </a:xfrm>
          <a:prstGeom prst="rect">
            <a:avLst/>
          </a:prstGeom>
        </p:spPr>
      </p:pic>
      <p:pic>
        <p:nvPicPr>
          <p:cNvPr id="13" name="Picture 12">
            <a:extLst>
              <a:ext uri="{FF2B5EF4-FFF2-40B4-BE49-F238E27FC236}">
                <a16:creationId xmlns:a16="http://schemas.microsoft.com/office/drawing/2014/main" id="{51C24E15-B5E5-38A9-C173-85EF11BCE422}"/>
              </a:ext>
            </a:extLst>
          </p:cNvPr>
          <p:cNvPicPr>
            <a:picLocks noChangeAspect="1"/>
          </p:cNvPicPr>
          <p:nvPr/>
        </p:nvPicPr>
        <p:blipFill>
          <a:blip r:embed="rId10"/>
          <a:stretch>
            <a:fillRect/>
          </a:stretch>
        </p:blipFill>
        <p:spPr>
          <a:xfrm>
            <a:off x="7299522" y="4245345"/>
            <a:ext cx="1679628" cy="1185071"/>
          </a:xfrm>
          <a:prstGeom prst="rect">
            <a:avLst/>
          </a:prstGeom>
        </p:spPr>
      </p:pic>
    </p:spTree>
    <p:extLst>
      <p:ext uri="{BB962C8B-B14F-4D97-AF65-F5344CB8AC3E}">
        <p14:creationId xmlns:p14="http://schemas.microsoft.com/office/powerpoint/2010/main" val="2285515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317D6-B164-66BF-B02B-EF9B5ACA6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74A51-7BD6-B916-47EE-997037830853}"/>
              </a:ext>
            </a:extLst>
          </p:cNvPr>
          <p:cNvSpPr>
            <a:spLocks noGrp="1"/>
          </p:cNvSpPr>
          <p:nvPr>
            <p:ph type="title"/>
          </p:nvPr>
        </p:nvSpPr>
        <p:spPr>
          <a:xfrm>
            <a:off x="838200" y="365125"/>
            <a:ext cx="6544733" cy="1325563"/>
          </a:xfrm>
        </p:spPr>
        <p:txBody>
          <a:bodyPr>
            <a:normAutofit/>
          </a:bodyPr>
          <a:lstStyle/>
          <a:p>
            <a:r>
              <a:rPr lang="en-US" sz="3000" dirty="0"/>
              <a:t>Spiking activity is also </a:t>
            </a:r>
            <a:r>
              <a:rPr lang="en-US" sz="3000" i="1" dirty="0"/>
              <a:t>denser</a:t>
            </a:r>
            <a:r>
              <a:rPr lang="en-US" sz="3000" dirty="0"/>
              <a:t> during exploratory decisions.</a:t>
            </a:r>
          </a:p>
        </p:txBody>
      </p:sp>
      <p:pic>
        <p:nvPicPr>
          <p:cNvPr id="7" name="Picture 6">
            <a:extLst>
              <a:ext uri="{FF2B5EF4-FFF2-40B4-BE49-F238E27FC236}">
                <a16:creationId xmlns:a16="http://schemas.microsoft.com/office/drawing/2014/main" id="{0C1635C7-6BF6-8019-1A9D-797A27CF0B24}"/>
              </a:ext>
            </a:extLst>
          </p:cNvPr>
          <p:cNvPicPr>
            <a:picLocks noChangeAspect="1"/>
          </p:cNvPicPr>
          <p:nvPr/>
        </p:nvPicPr>
        <p:blipFill>
          <a:blip r:embed="rId2"/>
          <a:stretch>
            <a:fillRect/>
          </a:stretch>
        </p:blipFill>
        <p:spPr>
          <a:xfrm>
            <a:off x="4559875" y="2476464"/>
            <a:ext cx="1817641" cy="1853583"/>
          </a:xfrm>
          <a:prstGeom prst="rect">
            <a:avLst/>
          </a:prstGeom>
        </p:spPr>
      </p:pic>
      <p:sp>
        <p:nvSpPr>
          <p:cNvPr id="12" name="TextBox 11">
            <a:extLst>
              <a:ext uri="{FF2B5EF4-FFF2-40B4-BE49-F238E27FC236}">
                <a16:creationId xmlns:a16="http://schemas.microsoft.com/office/drawing/2014/main" id="{FEE090CF-2294-53F3-4325-F2DFF5D6F526}"/>
              </a:ext>
            </a:extLst>
          </p:cNvPr>
          <p:cNvSpPr txBox="1"/>
          <p:nvPr/>
        </p:nvSpPr>
        <p:spPr>
          <a:xfrm>
            <a:off x="1843616" y="2664592"/>
            <a:ext cx="2143908" cy="1477328"/>
          </a:xfrm>
          <a:prstGeom prst="rect">
            <a:avLst/>
          </a:prstGeom>
          <a:noFill/>
        </p:spPr>
        <p:txBody>
          <a:bodyPr wrap="square" rtlCol="0">
            <a:spAutoFit/>
          </a:bodyPr>
          <a:lstStyle/>
          <a:p>
            <a:r>
              <a:rPr lang="en-US" dirty="0"/>
              <a:t>would be nice to illustrate an example session for the sparsity; this is a cartoon</a:t>
            </a:r>
          </a:p>
        </p:txBody>
      </p:sp>
      <p:pic>
        <p:nvPicPr>
          <p:cNvPr id="14" name="Picture 13">
            <a:extLst>
              <a:ext uri="{FF2B5EF4-FFF2-40B4-BE49-F238E27FC236}">
                <a16:creationId xmlns:a16="http://schemas.microsoft.com/office/drawing/2014/main" id="{EE082EB1-3F27-3D25-3A2A-E984BD6706EB}"/>
              </a:ext>
            </a:extLst>
          </p:cNvPr>
          <p:cNvPicPr>
            <a:picLocks noChangeAspect="1"/>
          </p:cNvPicPr>
          <p:nvPr/>
        </p:nvPicPr>
        <p:blipFill>
          <a:blip r:embed="rId3"/>
          <a:stretch>
            <a:fillRect/>
          </a:stretch>
        </p:blipFill>
        <p:spPr>
          <a:xfrm>
            <a:off x="1843616" y="5775686"/>
            <a:ext cx="4533900" cy="1079500"/>
          </a:xfrm>
          <a:prstGeom prst="rect">
            <a:avLst/>
          </a:prstGeom>
        </p:spPr>
      </p:pic>
      <p:sp>
        <p:nvSpPr>
          <p:cNvPr id="17" name="TextBox 16">
            <a:extLst>
              <a:ext uri="{FF2B5EF4-FFF2-40B4-BE49-F238E27FC236}">
                <a16:creationId xmlns:a16="http://schemas.microsoft.com/office/drawing/2014/main" id="{FACB9812-3CC7-0C44-B575-E478870B6DF7}"/>
              </a:ext>
            </a:extLst>
          </p:cNvPr>
          <p:cNvSpPr txBox="1"/>
          <p:nvPr/>
        </p:nvSpPr>
        <p:spPr>
          <a:xfrm>
            <a:off x="186413" y="5992271"/>
            <a:ext cx="1372564" cy="646331"/>
          </a:xfrm>
          <a:prstGeom prst="rect">
            <a:avLst/>
          </a:prstGeom>
          <a:noFill/>
        </p:spPr>
        <p:txBody>
          <a:bodyPr wrap="square" rtlCol="0">
            <a:spAutoFit/>
          </a:bodyPr>
          <a:lstStyle/>
          <a:p>
            <a:r>
              <a:rPr lang="en-US" i="1" dirty="0"/>
              <a:t>not due to last reward:</a:t>
            </a:r>
          </a:p>
        </p:txBody>
      </p:sp>
      <p:pic>
        <p:nvPicPr>
          <p:cNvPr id="30" name="Picture 29">
            <a:extLst>
              <a:ext uri="{FF2B5EF4-FFF2-40B4-BE49-F238E27FC236}">
                <a16:creationId xmlns:a16="http://schemas.microsoft.com/office/drawing/2014/main" id="{570F8055-AF12-0005-D29F-B2260A73D9F0}"/>
              </a:ext>
            </a:extLst>
          </p:cNvPr>
          <p:cNvPicPr>
            <a:picLocks noChangeAspect="1"/>
          </p:cNvPicPr>
          <p:nvPr/>
        </p:nvPicPr>
        <p:blipFill>
          <a:blip r:embed="rId4"/>
          <a:srcRect l="64550" t="53026" r="5317"/>
          <a:stretch/>
        </p:blipFill>
        <p:spPr>
          <a:xfrm>
            <a:off x="6949867" y="2476464"/>
            <a:ext cx="2097612" cy="2452384"/>
          </a:xfrm>
          <a:prstGeom prst="rect">
            <a:avLst/>
          </a:prstGeom>
        </p:spPr>
      </p:pic>
      <p:pic>
        <p:nvPicPr>
          <p:cNvPr id="37" name="Picture 36">
            <a:extLst>
              <a:ext uri="{FF2B5EF4-FFF2-40B4-BE49-F238E27FC236}">
                <a16:creationId xmlns:a16="http://schemas.microsoft.com/office/drawing/2014/main" id="{74B31B8A-6040-7EF0-1F32-E657FA0C6060}"/>
              </a:ext>
            </a:extLst>
          </p:cNvPr>
          <p:cNvPicPr>
            <a:picLocks noChangeAspect="1"/>
          </p:cNvPicPr>
          <p:nvPr/>
        </p:nvPicPr>
        <p:blipFill>
          <a:blip r:embed="rId5"/>
          <a:stretch>
            <a:fillRect/>
          </a:stretch>
        </p:blipFill>
        <p:spPr>
          <a:xfrm>
            <a:off x="9299578" y="2351328"/>
            <a:ext cx="2097611" cy="2155344"/>
          </a:xfrm>
          <a:prstGeom prst="rect">
            <a:avLst/>
          </a:prstGeom>
        </p:spPr>
      </p:pic>
    </p:spTree>
    <p:extLst>
      <p:ext uri="{BB962C8B-B14F-4D97-AF65-F5344CB8AC3E}">
        <p14:creationId xmlns:p14="http://schemas.microsoft.com/office/powerpoint/2010/main" val="343723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763D-D3BC-2623-0011-95920C560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7F65-6B7A-7F95-9A52-65D8A2B18631}"/>
              </a:ext>
            </a:extLst>
          </p:cNvPr>
          <p:cNvSpPr>
            <a:spLocks noGrp="1"/>
          </p:cNvSpPr>
          <p:nvPr>
            <p:ph type="title"/>
          </p:nvPr>
        </p:nvSpPr>
        <p:spPr/>
        <p:txBody>
          <a:bodyPr>
            <a:normAutofit/>
          </a:bodyPr>
          <a:lstStyle/>
          <a:p>
            <a:r>
              <a:rPr lang="en-US" sz="3000" dirty="0"/>
              <a:t>The increase in spike count and density, aligned to block changes</a:t>
            </a:r>
          </a:p>
        </p:txBody>
      </p:sp>
      <p:pic>
        <p:nvPicPr>
          <p:cNvPr id="6" name="Picture 5">
            <a:extLst>
              <a:ext uri="{FF2B5EF4-FFF2-40B4-BE49-F238E27FC236}">
                <a16:creationId xmlns:a16="http://schemas.microsoft.com/office/drawing/2014/main" id="{D50D3494-047D-B0AE-35FA-20FB284B1904}"/>
              </a:ext>
            </a:extLst>
          </p:cNvPr>
          <p:cNvPicPr>
            <a:picLocks noChangeAspect="1"/>
          </p:cNvPicPr>
          <p:nvPr/>
        </p:nvPicPr>
        <p:blipFill>
          <a:blip r:embed="rId3"/>
          <a:stretch>
            <a:fillRect/>
          </a:stretch>
        </p:blipFill>
        <p:spPr>
          <a:xfrm>
            <a:off x="4081678" y="1943098"/>
            <a:ext cx="4028643" cy="2540977"/>
          </a:xfrm>
          <a:prstGeom prst="rect">
            <a:avLst/>
          </a:prstGeom>
        </p:spPr>
      </p:pic>
      <p:pic>
        <p:nvPicPr>
          <p:cNvPr id="8" name="Picture 7">
            <a:extLst>
              <a:ext uri="{FF2B5EF4-FFF2-40B4-BE49-F238E27FC236}">
                <a16:creationId xmlns:a16="http://schemas.microsoft.com/office/drawing/2014/main" id="{935C15BD-11A1-E7D6-5BCF-2B8385105942}"/>
              </a:ext>
            </a:extLst>
          </p:cNvPr>
          <p:cNvPicPr>
            <a:picLocks noChangeAspect="1"/>
          </p:cNvPicPr>
          <p:nvPr/>
        </p:nvPicPr>
        <p:blipFill>
          <a:blip r:embed="rId4"/>
          <a:stretch>
            <a:fillRect/>
          </a:stretch>
        </p:blipFill>
        <p:spPr>
          <a:xfrm>
            <a:off x="119486" y="1943098"/>
            <a:ext cx="4028643" cy="2540977"/>
          </a:xfrm>
          <a:prstGeom prst="rect">
            <a:avLst/>
          </a:prstGeom>
        </p:spPr>
      </p:pic>
      <p:pic>
        <p:nvPicPr>
          <p:cNvPr id="10" name="Picture 9">
            <a:extLst>
              <a:ext uri="{FF2B5EF4-FFF2-40B4-BE49-F238E27FC236}">
                <a16:creationId xmlns:a16="http://schemas.microsoft.com/office/drawing/2014/main" id="{639C7FD0-68DD-8265-47AA-31CCC868815D}"/>
              </a:ext>
            </a:extLst>
          </p:cNvPr>
          <p:cNvPicPr>
            <a:picLocks noChangeAspect="1"/>
          </p:cNvPicPr>
          <p:nvPr/>
        </p:nvPicPr>
        <p:blipFill>
          <a:blip r:embed="rId5"/>
          <a:stretch>
            <a:fillRect/>
          </a:stretch>
        </p:blipFill>
        <p:spPr>
          <a:xfrm>
            <a:off x="7966195" y="1943098"/>
            <a:ext cx="4028643" cy="2540977"/>
          </a:xfrm>
          <a:prstGeom prst="rect">
            <a:avLst/>
          </a:prstGeom>
        </p:spPr>
      </p:pic>
      <p:pic>
        <p:nvPicPr>
          <p:cNvPr id="4" name="Picture 3">
            <a:extLst>
              <a:ext uri="{FF2B5EF4-FFF2-40B4-BE49-F238E27FC236}">
                <a16:creationId xmlns:a16="http://schemas.microsoft.com/office/drawing/2014/main" id="{A73C2F00-584A-D4FF-BBD0-273FD1D20596}"/>
              </a:ext>
            </a:extLst>
          </p:cNvPr>
          <p:cNvPicPr>
            <a:picLocks noChangeAspect="1"/>
          </p:cNvPicPr>
          <p:nvPr/>
        </p:nvPicPr>
        <p:blipFill>
          <a:blip r:embed="rId6"/>
          <a:stretch>
            <a:fillRect/>
          </a:stretch>
        </p:blipFill>
        <p:spPr>
          <a:xfrm>
            <a:off x="6387684" y="4892858"/>
            <a:ext cx="2536778" cy="1600016"/>
          </a:xfrm>
          <a:prstGeom prst="rect">
            <a:avLst/>
          </a:prstGeom>
        </p:spPr>
      </p:pic>
      <p:pic>
        <p:nvPicPr>
          <p:cNvPr id="7" name="Picture 6">
            <a:extLst>
              <a:ext uri="{FF2B5EF4-FFF2-40B4-BE49-F238E27FC236}">
                <a16:creationId xmlns:a16="http://schemas.microsoft.com/office/drawing/2014/main" id="{43E71C22-E521-F9B9-E66C-BF5652FF83DA}"/>
              </a:ext>
            </a:extLst>
          </p:cNvPr>
          <p:cNvPicPr>
            <a:picLocks noChangeAspect="1"/>
          </p:cNvPicPr>
          <p:nvPr/>
        </p:nvPicPr>
        <p:blipFill>
          <a:blip r:embed="rId7"/>
          <a:stretch>
            <a:fillRect/>
          </a:stretch>
        </p:blipFill>
        <p:spPr>
          <a:xfrm>
            <a:off x="9138252" y="4892858"/>
            <a:ext cx="2536779" cy="1600017"/>
          </a:xfrm>
          <a:prstGeom prst="rect">
            <a:avLst/>
          </a:prstGeom>
        </p:spPr>
      </p:pic>
      <p:sp>
        <p:nvSpPr>
          <p:cNvPr id="9" name="TextBox 8">
            <a:extLst>
              <a:ext uri="{FF2B5EF4-FFF2-40B4-BE49-F238E27FC236}">
                <a16:creationId xmlns:a16="http://schemas.microsoft.com/office/drawing/2014/main" id="{0A52638B-8BB7-595D-A2EA-DB7C4AA1DB7E}"/>
              </a:ext>
            </a:extLst>
          </p:cNvPr>
          <p:cNvSpPr txBox="1"/>
          <p:nvPr/>
        </p:nvSpPr>
        <p:spPr>
          <a:xfrm>
            <a:off x="7402435" y="4736485"/>
            <a:ext cx="1415772" cy="369332"/>
          </a:xfrm>
          <a:prstGeom prst="rect">
            <a:avLst/>
          </a:prstGeom>
          <a:noFill/>
        </p:spPr>
        <p:txBody>
          <a:bodyPr wrap="none" rtlCol="0">
            <a:spAutoFit/>
          </a:bodyPr>
          <a:lstStyle/>
          <a:p>
            <a:r>
              <a:rPr lang="en-US" dirty="0"/>
              <a:t>new images</a:t>
            </a:r>
          </a:p>
        </p:txBody>
      </p:sp>
      <p:sp>
        <p:nvSpPr>
          <p:cNvPr id="11" name="TextBox 10">
            <a:extLst>
              <a:ext uri="{FF2B5EF4-FFF2-40B4-BE49-F238E27FC236}">
                <a16:creationId xmlns:a16="http://schemas.microsoft.com/office/drawing/2014/main" id="{B671B450-0B08-091F-287E-9C7CDFA06B9E}"/>
              </a:ext>
            </a:extLst>
          </p:cNvPr>
          <p:cNvSpPr txBox="1"/>
          <p:nvPr/>
        </p:nvSpPr>
        <p:spPr>
          <a:xfrm>
            <a:off x="10259259" y="4764066"/>
            <a:ext cx="1005403" cy="369332"/>
          </a:xfrm>
          <a:prstGeom prst="rect">
            <a:avLst/>
          </a:prstGeom>
          <a:noFill/>
        </p:spPr>
        <p:txBody>
          <a:bodyPr wrap="none" rtlCol="0">
            <a:spAutoFit/>
          </a:bodyPr>
          <a:lstStyle/>
          <a:p>
            <a:r>
              <a:rPr lang="en-US" dirty="0"/>
              <a:t>reversal</a:t>
            </a:r>
          </a:p>
        </p:txBody>
      </p:sp>
      <p:sp>
        <p:nvSpPr>
          <p:cNvPr id="3" name="TextBox 2">
            <a:extLst>
              <a:ext uri="{FF2B5EF4-FFF2-40B4-BE49-F238E27FC236}">
                <a16:creationId xmlns:a16="http://schemas.microsoft.com/office/drawing/2014/main" id="{E2202385-4FB0-67DF-7D12-5CA0D16F8FE9}"/>
              </a:ext>
            </a:extLst>
          </p:cNvPr>
          <p:cNvSpPr txBox="1"/>
          <p:nvPr/>
        </p:nvSpPr>
        <p:spPr>
          <a:xfrm>
            <a:off x="694266" y="5092701"/>
            <a:ext cx="4750018" cy="1200329"/>
          </a:xfrm>
          <a:prstGeom prst="rect">
            <a:avLst/>
          </a:prstGeom>
          <a:noFill/>
        </p:spPr>
        <p:txBody>
          <a:bodyPr wrap="none" rtlCol="0">
            <a:spAutoFit/>
          </a:bodyPr>
          <a:lstStyle/>
          <a:p>
            <a:r>
              <a:rPr lang="en-US" dirty="0"/>
              <a:t>need to show the new images/reversal</a:t>
            </a:r>
          </a:p>
          <a:p>
            <a:r>
              <a:rPr lang="en-US" dirty="0"/>
              <a:t>distinction for the spike rate and magnitude</a:t>
            </a:r>
          </a:p>
          <a:p>
            <a:endParaRPr lang="en-US" dirty="0"/>
          </a:p>
          <a:p>
            <a:r>
              <a:rPr lang="en-US" dirty="0"/>
              <a:t>- makes the point that those are more similar</a:t>
            </a:r>
          </a:p>
        </p:txBody>
      </p:sp>
    </p:spTree>
    <p:extLst>
      <p:ext uri="{BB962C8B-B14F-4D97-AF65-F5344CB8AC3E}">
        <p14:creationId xmlns:p14="http://schemas.microsoft.com/office/powerpoint/2010/main" val="413611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6D63D-B1B4-3CDE-E711-DAC51163C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536B8-C9D8-C28B-69AC-CD22C0079454}"/>
              </a:ext>
            </a:extLst>
          </p:cNvPr>
          <p:cNvSpPr>
            <a:spLocks noGrp="1"/>
          </p:cNvSpPr>
          <p:nvPr>
            <p:ph type="title"/>
          </p:nvPr>
        </p:nvSpPr>
        <p:spPr/>
        <p:txBody>
          <a:bodyPr>
            <a:normAutofit/>
          </a:bodyPr>
          <a:lstStyle/>
          <a:p>
            <a:r>
              <a:rPr lang="en-US" sz="3000" dirty="0"/>
              <a:t>The increase in spike rate / magnitude is present on all explore choices, not just after reversal</a:t>
            </a:r>
          </a:p>
        </p:txBody>
      </p:sp>
      <p:sp>
        <p:nvSpPr>
          <p:cNvPr id="12" name="TextBox 11">
            <a:extLst>
              <a:ext uri="{FF2B5EF4-FFF2-40B4-BE49-F238E27FC236}">
                <a16:creationId xmlns:a16="http://schemas.microsoft.com/office/drawing/2014/main" id="{90A31EF1-437F-8E8A-E4D9-9A39787C22F4}"/>
              </a:ext>
            </a:extLst>
          </p:cNvPr>
          <p:cNvSpPr txBox="1"/>
          <p:nvPr/>
        </p:nvSpPr>
        <p:spPr>
          <a:xfrm>
            <a:off x="6604552" y="5846544"/>
            <a:ext cx="5454097" cy="369332"/>
          </a:xfrm>
          <a:prstGeom prst="rect">
            <a:avLst/>
          </a:prstGeom>
          <a:noFill/>
        </p:spPr>
        <p:txBody>
          <a:bodyPr wrap="square" rtlCol="0">
            <a:spAutoFit/>
          </a:bodyPr>
          <a:lstStyle/>
          <a:p>
            <a:r>
              <a:rPr lang="en-US" dirty="0"/>
              <a:t>these are w/in 5 trials of the change pt</a:t>
            </a:r>
          </a:p>
        </p:txBody>
      </p:sp>
      <p:pic>
        <p:nvPicPr>
          <p:cNvPr id="5" name="Picture 4">
            <a:extLst>
              <a:ext uri="{FF2B5EF4-FFF2-40B4-BE49-F238E27FC236}">
                <a16:creationId xmlns:a16="http://schemas.microsoft.com/office/drawing/2014/main" id="{D17B39B8-CB0B-36B5-D0C0-6699D98E6052}"/>
              </a:ext>
            </a:extLst>
          </p:cNvPr>
          <p:cNvPicPr>
            <a:picLocks noChangeAspect="1"/>
          </p:cNvPicPr>
          <p:nvPr/>
        </p:nvPicPr>
        <p:blipFill>
          <a:blip r:embed="rId3"/>
          <a:stretch>
            <a:fillRect/>
          </a:stretch>
        </p:blipFill>
        <p:spPr>
          <a:xfrm>
            <a:off x="7721600" y="1797050"/>
            <a:ext cx="3632200" cy="3263900"/>
          </a:xfrm>
          <a:prstGeom prst="rect">
            <a:avLst/>
          </a:prstGeom>
        </p:spPr>
      </p:pic>
      <p:pic>
        <p:nvPicPr>
          <p:cNvPr id="7" name="Picture 6">
            <a:extLst>
              <a:ext uri="{FF2B5EF4-FFF2-40B4-BE49-F238E27FC236}">
                <a16:creationId xmlns:a16="http://schemas.microsoft.com/office/drawing/2014/main" id="{1FD2F8F0-6CA7-0B05-697B-F3314D9ED8B4}"/>
              </a:ext>
            </a:extLst>
          </p:cNvPr>
          <p:cNvPicPr>
            <a:picLocks noChangeAspect="1"/>
          </p:cNvPicPr>
          <p:nvPr/>
        </p:nvPicPr>
        <p:blipFill>
          <a:blip r:embed="rId4"/>
          <a:stretch>
            <a:fillRect/>
          </a:stretch>
        </p:blipFill>
        <p:spPr>
          <a:xfrm>
            <a:off x="3934145" y="1690688"/>
            <a:ext cx="3632200" cy="3263900"/>
          </a:xfrm>
          <a:prstGeom prst="rect">
            <a:avLst/>
          </a:prstGeom>
        </p:spPr>
      </p:pic>
      <p:pic>
        <p:nvPicPr>
          <p:cNvPr id="11" name="Picture 10">
            <a:extLst>
              <a:ext uri="{FF2B5EF4-FFF2-40B4-BE49-F238E27FC236}">
                <a16:creationId xmlns:a16="http://schemas.microsoft.com/office/drawing/2014/main" id="{5CB00AC9-A922-D07F-3B68-0385B8665D78}"/>
              </a:ext>
            </a:extLst>
          </p:cNvPr>
          <p:cNvPicPr>
            <a:picLocks noChangeAspect="1"/>
          </p:cNvPicPr>
          <p:nvPr/>
        </p:nvPicPr>
        <p:blipFill>
          <a:blip r:embed="rId5"/>
          <a:stretch>
            <a:fillRect/>
          </a:stretch>
        </p:blipFill>
        <p:spPr>
          <a:xfrm>
            <a:off x="301945" y="1703388"/>
            <a:ext cx="3632200" cy="3263900"/>
          </a:xfrm>
          <a:prstGeom prst="rect">
            <a:avLst/>
          </a:prstGeom>
        </p:spPr>
      </p:pic>
    </p:spTree>
    <p:extLst>
      <p:ext uri="{BB962C8B-B14F-4D97-AF65-F5344CB8AC3E}">
        <p14:creationId xmlns:p14="http://schemas.microsoft.com/office/powerpoint/2010/main" val="154903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EFA31-0E66-B2E8-7F35-FA07343AA3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BD7E1-C0F6-63D5-A27E-BC3858AA91F4}"/>
              </a:ext>
            </a:extLst>
          </p:cNvPr>
          <p:cNvSpPr>
            <a:spLocks noGrp="1"/>
          </p:cNvSpPr>
          <p:nvPr>
            <p:ph type="title"/>
          </p:nvPr>
        </p:nvSpPr>
        <p:spPr/>
        <p:txBody>
          <a:bodyPr>
            <a:normAutofit/>
          </a:bodyPr>
          <a:lstStyle/>
          <a:p>
            <a:r>
              <a:rPr lang="en-US" sz="3000" dirty="0"/>
              <a:t>Onsets, not reversals, are driving the increase in magnitude and avg. firing rate, </a:t>
            </a:r>
          </a:p>
        </p:txBody>
      </p:sp>
      <p:pic>
        <p:nvPicPr>
          <p:cNvPr id="5" name="Picture 4">
            <a:extLst>
              <a:ext uri="{FF2B5EF4-FFF2-40B4-BE49-F238E27FC236}">
                <a16:creationId xmlns:a16="http://schemas.microsoft.com/office/drawing/2014/main" id="{F1379203-06D6-4F5A-8A90-33E374B97BEB}"/>
              </a:ext>
            </a:extLst>
          </p:cNvPr>
          <p:cNvPicPr>
            <a:picLocks noChangeAspect="1"/>
          </p:cNvPicPr>
          <p:nvPr/>
        </p:nvPicPr>
        <p:blipFill>
          <a:blip r:embed="rId3"/>
          <a:stretch>
            <a:fillRect/>
          </a:stretch>
        </p:blipFill>
        <p:spPr>
          <a:xfrm>
            <a:off x="445207" y="2712667"/>
            <a:ext cx="4711700" cy="2971800"/>
          </a:xfrm>
          <a:prstGeom prst="rect">
            <a:avLst/>
          </a:prstGeom>
        </p:spPr>
      </p:pic>
      <p:pic>
        <p:nvPicPr>
          <p:cNvPr id="12" name="Picture 11">
            <a:extLst>
              <a:ext uri="{FF2B5EF4-FFF2-40B4-BE49-F238E27FC236}">
                <a16:creationId xmlns:a16="http://schemas.microsoft.com/office/drawing/2014/main" id="{68FB11B5-063D-74DA-BDC4-0952BF973B32}"/>
              </a:ext>
            </a:extLst>
          </p:cNvPr>
          <p:cNvPicPr>
            <a:picLocks noChangeAspect="1"/>
          </p:cNvPicPr>
          <p:nvPr/>
        </p:nvPicPr>
        <p:blipFill>
          <a:blip r:embed="rId4"/>
          <a:stretch>
            <a:fillRect/>
          </a:stretch>
        </p:blipFill>
        <p:spPr>
          <a:xfrm>
            <a:off x="2820107" y="1843557"/>
            <a:ext cx="2155232" cy="2214550"/>
          </a:xfrm>
          <a:prstGeom prst="rect">
            <a:avLst/>
          </a:prstGeom>
        </p:spPr>
      </p:pic>
      <p:pic>
        <p:nvPicPr>
          <p:cNvPr id="14" name="Picture 13">
            <a:extLst>
              <a:ext uri="{FF2B5EF4-FFF2-40B4-BE49-F238E27FC236}">
                <a16:creationId xmlns:a16="http://schemas.microsoft.com/office/drawing/2014/main" id="{7810E13A-26F9-425C-19D4-AA1A9E17B0C3}"/>
              </a:ext>
            </a:extLst>
          </p:cNvPr>
          <p:cNvPicPr>
            <a:picLocks noChangeAspect="1"/>
          </p:cNvPicPr>
          <p:nvPr/>
        </p:nvPicPr>
        <p:blipFill>
          <a:blip r:embed="rId5"/>
          <a:stretch>
            <a:fillRect/>
          </a:stretch>
        </p:blipFill>
        <p:spPr>
          <a:xfrm>
            <a:off x="7891974" y="3992591"/>
            <a:ext cx="2782417" cy="2500284"/>
          </a:xfrm>
          <a:prstGeom prst="rect">
            <a:avLst/>
          </a:prstGeom>
        </p:spPr>
      </p:pic>
      <p:pic>
        <p:nvPicPr>
          <p:cNvPr id="16" name="Picture 15">
            <a:extLst>
              <a:ext uri="{FF2B5EF4-FFF2-40B4-BE49-F238E27FC236}">
                <a16:creationId xmlns:a16="http://schemas.microsoft.com/office/drawing/2014/main" id="{C21BE30C-FEAC-8838-122F-FF9437B84283}"/>
              </a:ext>
            </a:extLst>
          </p:cNvPr>
          <p:cNvPicPr>
            <a:picLocks noChangeAspect="1"/>
          </p:cNvPicPr>
          <p:nvPr/>
        </p:nvPicPr>
        <p:blipFill>
          <a:blip r:embed="rId6"/>
          <a:stretch>
            <a:fillRect/>
          </a:stretch>
        </p:blipFill>
        <p:spPr>
          <a:xfrm>
            <a:off x="5156907" y="3992591"/>
            <a:ext cx="2782417" cy="2500284"/>
          </a:xfrm>
          <a:prstGeom prst="rect">
            <a:avLst/>
          </a:prstGeom>
        </p:spPr>
      </p:pic>
      <p:pic>
        <p:nvPicPr>
          <p:cNvPr id="19" name="Picture 18">
            <a:extLst>
              <a:ext uri="{FF2B5EF4-FFF2-40B4-BE49-F238E27FC236}">
                <a16:creationId xmlns:a16="http://schemas.microsoft.com/office/drawing/2014/main" id="{A428F24B-7DBE-5BAE-8C24-FEBFA9EC2AEF}"/>
              </a:ext>
            </a:extLst>
          </p:cNvPr>
          <p:cNvPicPr>
            <a:picLocks noChangeAspect="1"/>
          </p:cNvPicPr>
          <p:nvPr/>
        </p:nvPicPr>
        <p:blipFill>
          <a:blip r:embed="rId7"/>
          <a:stretch>
            <a:fillRect/>
          </a:stretch>
        </p:blipFill>
        <p:spPr>
          <a:xfrm>
            <a:off x="8013472" y="1419705"/>
            <a:ext cx="2782416" cy="2500283"/>
          </a:xfrm>
          <a:prstGeom prst="rect">
            <a:avLst/>
          </a:prstGeom>
        </p:spPr>
      </p:pic>
      <p:pic>
        <p:nvPicPr>
          <p:cNvPr id="21" name="Picture 20">
            <a:extLst>
              <a:ext uri="{FF2B5EF4-FFF2-40B4-BE49-F238E27FC236}">
                <a16:creationId xmlns:a16="http://schemas.microsoft.com/office/drawing/2014/main" id="{3773EB20-A3BC-7474-ABAC-683EDE4EE2F4}"/>
              </a:ext>
            </a:extLst>
          </p:cNvPr>
          <p:cNvPicPr>
            <a:picLocks noChangeAspect="1"/>
          </p:cNvPicPr>
          <p:nvPr/>
        </p:nvPicPr>
        <p:blipFill>
          <a:blip r:embed="rId8"/>
          <a:stretch>
            <a:fillRect/>
          </a:stretch>
        </p:blipFill>
        <p:spPr>
          <a:xfrm>
            <a:off x="5193981" y="1351072"/>
            <a:ext cx="2782416" cy="2500283"/>
          </a:xfrm>
          <a:prstGeom prst="rect">
            <a:avLst/>
          </a:prstGeom>
        </p:spPr>
      </p:pic>
      <p:sp>
        <p:nvSpPr>
          <p:cNvPr id="22" name="TextBox 21">
            <a:extLst>
              <a:ext uri="{FF2B5EF4-FFF2-40B4-BE49-F238E27FC236}">
                <a16:creationId xmlns:a16="http://schemas.microsoft.com/office/drawing/2014/main" id="{38408523-5A58-0B98-C480-B7B7CAC42AE4}"/>
              </a:ext>
            </a:extLst>
          </p:cNvPr>
          <p:cNvSpPr txBox="1"/>
          <p:nvPr/>
        </p:nvSpPr>
        <p:spPr>
          <a:xfrm>
            <a:off x="964471" y="6095040"/>
            <a:ext cx="3903633" cy="646331"/>
          </a:xfrm>
          <a:prstGeom prst="rect">
            <a:avLst/>
          </a:prstGeom>
          <a:noFill/>
        </p:spPr>
        <p:txBody>
          <a:bodyPr wrap="none" rtlCol="0">
            <a:spAutoFit/>
          </a:bodyPr>
          <a:lstStyle/>
          <a:p>
            <a:r>
              <a:rPr lang="en-US" dirty="0"/>
              <a:t>not related to reversals,</a:t>
            </a:r>
          </a:p>
          <a:p>
            <a:r>
              <a:rPr lang="en-US" dirty="0"/>
              <a:t>just related to the behavioral change</a:t>
            </a:r>
          </a:p>
        </p:txBody>
      </p:sp>
    </p:spTree>
    <p:extLst>
      <p:ext uri="{BB962C8B-B14F-4D97-AF65-F5344CB8AC3E}">
        <p14:creationId xmlns:p14="http://schemas.microsoft.com/office/powerpoint/2010/main" val="34694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681E-5314-1EA3-42AB-03AE2355537F}"/>
              </a:ext>
            </a:extLst>
          </p:cNvPr>
          <p:cNvSpPr>
            <a:spLocks noGrp="1"/>
          </p:cNvSpPr>
          <p:nvPr>
            <p:ph type="title"/>
          </p:nvPr>
        </p:nvSpPr>
        <p:spPr/>
        <p:txBody>
          <a:bodyPr/>
          <a:lstStyle/>
          <a:p>
            <a:r>
              <a:rPr lang="en-US" dirty="0"/>
              <a:t>neural measures aligned to onsets</a:t>
            </a:r>
          </a:p>
        </p:txBody>
      </p:sp>
      <p:pic>
        <p:nvPicPr>
          <p:cNvPr id="7" name="Picture 6">
            <a:extLst>
              <a:ext uri="{FF2B5EF4-FFF2-40B4-BE49-F238E27FC236}">
                <a16:creationId xmlns:a16="http://schemas.microsoft.com/office/drawing/2014/main" id="{6EBB95C2-6ECD-61C0-C62C-E7DB4C8C775F}"/>
              </a:ext>
            </a:extLst>
          </p:cNvPr>
          <p:cNvPicPr>
            <a:picLocks noChangeAspect="1"/>
          </p:cNvPicPr>
          <p:nvPr/>
        </p:nvPicPr>
        <p:blipFill>
          <a:blip r:embed="rId2"/>
          <a:stretch>
            <a:fillRect/>
          </a:stretch>
        </p:blipFill>
        <p:spPr>
          <a:xfrm>
            <a:off x="1384300" y="2367169"/>
            <a:ext cx="4711700" cy="2971800"/>
          </a:xfrm>
          <a:prstGeom prst="rect">
            <a:avLst/>
          </a:prstGeom>
        </p:spPr>
      </p:pic>
      <p:pic>
        <p:nvPicPr>
          <p:cNvPr id="11" name="Picture 10">
            <a:extLst>
              <a:ext uri="{FF2B5EF4-FFF2-40B4-BE49-F238E27FC236}">
                <a16:creationId xmlns:a16="http://schemas.microsoft.com/office/drawing/2014/main" id="{4DAB66B8-33BB-1448-B050-A71EF24DF721}"/>
              </a:ext>
            </a:extLst>
          </p:cNvPr>
          <p:cNvPicPr>
            <a:picLocks noChangeAspect="1"/>
          </p:cNvPicPr>
          <p:nvPr/>
        </p:nvPicPr>
        <p:blipFill>
          <a:blip r:embed="rId3"/>
          <a:stretch>
            <a:fillRect/>
          </a:stretch>
        </p:blipFill>
        <p:spPr>
          <a:xfrm>
            <a:off x="6364081" y="2367169"/>
            <a:ext cx="4711700" cy="2971800"/>
          </a:xfrm>
          <a:prstGeom prst="rect">
            <a:avLst/>
          </a:prstGeom>
        </p:spPr>
      </p:pic>
    </p:spTree>
    <p:extLst>
      <p:ext uri="{BB962C8B-B14F-4D97-AF65-F5344CB8AC3E}">
        <p14:creationId xmlns:p14="http://schemas.microsoft.com/office/powerpoint/2010/main" val="392508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32F4991-7CAB-353C-D1D9-00E6E355AA0E}"/>
              </a:ext>
            </a:extLst>
          </p:cNvPr>
          <p:cNvPicPr>
            <a:picLocks noChangeAspect="1"/>
          </p:cNvPicPr>
          <p:nvPr/>
        </p:nvPicPr>
        <p:blipFill>
          <a:blip r:embed="rId3"/>
          <a:srcRect t="66473"/>
          <a:stretch/>
        </p:blipFill>
        <p:spPr>
          <a:xfrm>
            <a:off x="563938" y="3179280"/>
            <a:ext cx="3301409" cy="2299252"/>
          </a:xfrm>
          <a:prstGeom prst="rect">
            <a:avLst/>
          </a:prstGeom>
        </p:spPr>
      </p:pic>
      <p:sp>
        <p:nvSpPr>
          <p:cNvPr id="2" name="Title 1">
            <a:extLst>
              <a:ext uri="{FF2B5EF4-FFF2-40B4-BE49-F238E27FC236}">
                <a16:creationId xmlns:a16="http://schemas.microsoft.com/office/drawing/2014/main" id="{497836ED-42CF-7F37-AB0F-9CF927033159}"/>
              </a:ext>
            </a:extLst>
          </p:cNvPr>
          <p:cNvSpPr>
            <a:spLocks noGrp="1"/>
          </p:cNvSpPr>
          <p:nvPr>
            <p:ph type="title"/>
          </p:nvPr>
        </p:nvSpPr>
        <p:spPr>
          <a:xfrm>
            <a:off x="838200" y="365125"/>
            <a:ext cx="10040815" cy="1325563"/>
          </a:xfrm>
        </p:spPr>
        <p:txBody>
          <a:bodyPr/>
          <a:lstStyle/>
          <a:p>
            <a:r>
              <a:rPr lang="en-US" dirty="0"/>
              <a:t>Measuring cognitive dynamics</a:t>
            </a:r>
          </a:p>
        </p:txBody>
      </p:sp>
      <p:sp>
        <p:nvSpPr>
          <p:cNvPr id="10" name="TextBox 9">
            <a:extLst>
              <a:ext uri="{FF2B5EF4-FFF2-40B4-BE49-F238E27FC236}">
                <a16:creationId xmlns:a16="http://schemas.microsoft.com/office/drawing/2014/main" id="{887713AC-8A69-B776-609B-6ECC8FB70170}"/>
              </a:ext>
            </a:extLst>
          </p:cNvPr>
          <p:cNvSpPr txBox="1"/>
          <p:nvPr/>
        </p:nvSpPr>
        <p:spPr>
          <a:xfrm>
            <a:off x="7200678" y="6101811"/>
            <a:ext cx="4891084" cy="646331"/>
          </a:xfrm>
          <a:prstGeom prst="rect">
            <a:avLst/>
          </a:prstGeom>
          <a:noFill/>
        </p:spPr>
        <p:txBody>
          <a:bodyPr wrap="none" rtlCol="0">
            <a:spAutoFit/>
          </a:bodyPr>
          <a:lstStyle/>
          <a:p>
            <a:pPr algn="r"/>
            <a:r>
              <a:rPr lang="en-US" dirty="0"/>
              <a:t>Ebitz, </a:t>
            </a:r>
            <a:r>
              <a:rPr lang="en-US" dirty="0" err="1"/>
              <a:t>Albarran</a:t>
            </a:r>
            <a:r>
              <a:rPr lang="en-US" dirty="0"/>
              <a:t> &amp; Moore, </a:t>
            </a:r>
            <a:r>
              <a:rPr lang="en-US" i="1" dirty="0"/>
              <a:t>Neuron</a:t>
            </a:r>
            <a:r>
              <a:rPr lang="en-US" dirty="0"/>
              <a:t> 2018;</a:t>
            </a:r>
          </a:p>
          <a:p>
            <a:pPr algn="r"/>
            <a:r>
              <a:rPr lang="en-US" dirty="0"/>
              <a:t>Chen, </a:t>
            </a:r>
            <a:r>
              <a:rPr lang="en-US" dirty="0" err="1"/>
              <a:t>Knep</a:t>
            </a:r>
            <a:r>
              <a:rPr lang="en-US" dirty="0"/>
              <a:t>, Han, Ebitz &amp; Grissom, </a:t>
            </a:r>
            <a:r>
              <a:rPr lang="en-US" i="1" dirty="0" err="1"/>
              <a:t>Elife</a:t>
            </a:r>
            <a:r>
              <a:rPr lang="en-US" dirty="0"/>
              <a:t> 2021</a:t>
            </a:r>
            <a:endParaRPr lang="en-US" i="1" dirty="0"/>
          </a:p>
        </p:txBody>
      </p:sp>
      <p:sp>
        <p:nvSpPr>
          <p:cNvPr id="17" name="TextBox 16">
            <a:extLst>
              <a:ext uri="{FF2B5EF4-FFF2-40B4-BE49-F238E27FC236}">
                <a16:creationId xmlns:a16="http://schemas.microsoft.com/office/drawing/2014/main" id="{C3A7B812-F16F-3E44-2B36-718742C48E0B}"/>
              </a:ext>
            </a:extLst>
          </p:cNvPr>
          <p:cNvSpPr txBox="1"/>
          <p:nvPr/>
        </p:nvSpPr>
        <p:spPr>
          <a:xfrm>
            <a:off x="194267" y="6101811"/>
            <a:ext cx="3904204" cy="646331"/>
          </a:xfrm>
          <a:prstGeom prst="rect">
            <a:avLst/>
          </a:prstGeom>
          <a:noFill/>
        </p:spPr>
        <p:txBody>
          <a:bodyPr wrap="square" rtlCol="0">
            <a:spAutoFit/>
          </a:bodyPr>
          <a:lstStyle/>
          <a:p>
            <a:r>
              <a:rPr lang="en-US" dirty="0" err="1"/>
              <a:t>Ebitz</a:t>
            </a:r>
            <a:r>
              <a:rPr lang="en-US" dirty="0"/>
              <a:t>, et al., </a:t>
            </a:r>
            <a:r>
              <a:rPr lang="en-US" i="1" dirty="0" err="1"/>
              <a:t>PLoS</a:t>
            </a:r>
            <a:r>
              <a:rPr lang="en-US" i="1" dirty="0"/>
              <a:t> Comp Bio</a:t>
            </a:r>
            <a:r>
              <a:rPr lang="en-US" dirty="0"/>
              <a:t> 2018;</a:t>
            </a:r>
          </a:p>
          <a:p>
            <a:r>
              <a:rPr lang="en-US" dirty="0"/>
              <a:t>Chen, et al., </a:t>
            </a:r>
            <a:r>
              <a:rPr lang="en-US" i="1" dirty="0" err="1"/>
              <a:t>Elife</a:t>
            </a:r>
            <a:r>
              <a:rPr lang="en-US" dirty="0"/>
              <a:t> 2021</a:t>
            </a:r>
            <a:endParaRPr lang="en-US" i="1" dirty="0"/>
          </a:p>
        </p:txBody>
      </p:sp>
      <p:pic>
        <p:nvPicPr>
          <p:cNvPr id="22" name="Picture 21">
            <a:extLst>
              <a:ext uri="{FF2B5EF4-FFF2-40B4-BE49-F238E27FC236}">
                <a16:creationId xmlns:a16="http://schemas.microsoft.com/office/drawing/2014/main" id="{ED65ED77-B8B4-D8C8-BBDF-4414807AEE91}"/>
              </a:ext>
            </a:extLst>
          </p:cNvPr>
          <p:cNvPicPr>
            <a:picLocks noChangeAspect="1"/>
          </p:cNvPicPr>
          <p:nvPr/>
        </p:nvPicPr>
        <p:blipFill>
          <a:blip r:embed="rId4"/>
          <a:srcRect l="52557"/>
          <a:stretch/>
        </p:blipFill>
        <p:spPr>
          <a:xfrm>
            <a:off x="318075" y="1413980"/>
            <a:ext cx="3470576" cy="1765300"/>
          </a:xfrm>
          <a:prstGeom prst="rect">
            <a:avLst/>
          </a:prstGeom>
        </p:spPr>
      </p:pic>
      <p:pic>
        <p:nvPicPr>
          <p:cNvPr id="28" name="Picture 27">
            <a:extLst>
              <a:ext uri="{FF2B5EF4-FFF2-40B4-BE49-F238E27FC236}">
                <a16:creationId xmlns:a16="http://schemas.microsoft.com/office/drawing/2014/main" id="{21DB81AC-D84D-AEBF-B425-CB9B63841C69}"/>
              </a:ext>
            </a:extLst>
          </p:cNvPr>
          <p:cNvPicPr>
            <a:picLocks noChangeAspect="1"/>
          </p:cNvPicPr>
          <p:nvPr/>
        </p:nvPicPr>
        <p:blipFill>
          <a:blip r:embed="rId3"/>
          <a:srcRect t="-2745" b="66377"/>
          <a:stretch/>
        </p:blipFill>
        <p:spPr>
          <a:xfrm>
            <a:off x="568334" y="3274598"/>
            <a:ext cx="3301409" cy="2494106"/>
          </a:xfrm>
          <a:prstGeom prst="rect">
            <a:avLst/>
          </a:prstGeom>
        </p:spPr>
      </p:pic>
      <p:pic>
        <p:nvPicPr>
          <p:cNvPr id="26" name="Picture 25">
            <a:extLst>
              <a:ext uri="{FF2B5EF4-FFF2-40B4-BE49-F238E27FC236}">
                <a16:creationId xmlns:a16="http://schemas.microsoft.com/office/drawing/2014/main" id="{B1CC379D-73C7-3F48-9053-235EA5756D57}"/>
              </a:ext>
            </a:extLst>
          </p:cNvPr>
          <p:cNvPicPr>
            <a:picLocks noChangeAspect="1"/>
          </p:cNvPicPr>
          <p:nvPr/>
        </p:nvPicPr>
        <p:blipFill>
          <a:blip r:embed="rId3"/>
          <a:srcRect t="31168" b="32464"/>
          <a:stretch/>
        </p:blipFill>
        <p:spPr>
          <a:xfrm>
            <a:off x="568686" y="3208651"/>
            <a:ext cx="3301409" cy="2494106"/>
          </a:xfrm>
          <a:prstGeom prst="rect">
            <a:avLst/>
          </a:prstGeom>
        </p:spPr>
      </p:pic>
      <p:sp>
        <p:nvSpPr>
          <p:cNvPr id="29" name="TextBox 28">
            <a:extLst>
              <a:ext uri="{FF2B5EF4-FFF2-40B4-BE49-F238E27FC236}">
                <a16:creationId xmlns:a16="http://schemas.microsoft.com/office/drawing/2014/main" id="{F047B78D-DE7E-9417-AAB9-1E52BAFFE33C}"/>
              </a:ext>
            </a:extLst>
          </p:cNvPr>
          <p:cNvSpPr txBox="1"/>
          <p:nvPr/>
        </p:nvSpPr>
        <p:spPr>
          <a:xfrm>
            <a:off x="3977640" y="4423633"/>
            <a:ext cx="1313180" cy="646331"/>
          </a:xfrm>
          <a:prstGeom prst="rect">
            <a:avLst/>
          </a:prstGeom>
          <a:noFill/>
        </p:spPr>
        <p:txBody>
          <a:bodyPr wrap="none" rtlCol="0">
            <a:spAutoFit/>
          </a:bodyPr>
          <a:lstStyle/>
          <a:p>
            <a:pPr algn="ctr"/>
            <a:r>
              <a:rPr lang="en-US" b="1" dirty="0">
                <a:solidFill>
                  <a:srgbClr val="FF2AE7"/>
                </a:solidFill>
              </a:rPr>
              <a:t>emissions</a:t>
            </a:r>
          </a:p>
          <a:p>
            <a:pPr algn="ctr"/>
            <a:r>
              <a:rPr lang="en-US" b="1" dirty="0">
                <a:solidFill>
                  <a:srgbClr val="FF2AE7"/>
                </a:solidFill>
              </a:rPr>
              <a:t>model</a:t>
            </a:r>
          </a:p>
        </p:txBody>
      </p:sp>
      <p:sp>
        <p:nvSpPr>
          <p:cNvPr id="30" name="TextBox 29">
            <a:extLst>
              <a:ext uri="{FF2B5EF4-FFF2-40B4-BE49-F238E27FC236}">
                <a16:creationId xmlns:a16="http://schemas.microsoft.com/office/drawing/2014/main" id="{20BDF276-0F4D-693F-BC4F-A3C625395522}"/>
              </a:ext>
            </a:extLst>
          </p:cNvPr>
          <p:cNvSpPr txBox="1"/>
          <p:nvPr/>
        </p:nvSpPr>
        <p:spPr>
          <a:xfrm>
            <a:off x="4016112" y="3767361"/>
            <a:ext cx="1236236" cy="646331"/>
          </a:xfrm>
          <a:prstGeom prst="rect">
            <a:avLst/>
          </a:prstGeom>
          <a:noFill/>
        </p:spPr>
        <p:txBody>
          <a:bodyPr wrap="none" rtlCol="0">
            <a:spAutoFit/>
          </a:bodyPr>
          <a:lstStyle/>
          <a:p>
            <a:pPr algn="ctr"/>
            <a:r>
              <a:rPr lang="en-US" b="1" dirty="0">
                <a:solidFill>
                  <a:srgbClr val="02BF30"/>
                </a:solidFill>
              </a:rPr>
              <a:t>transition</a:t>
            </a:r>
          </a:p>
          <a:p>
            <a:pPr algn="ctr"/>
            <a:r>
              <a:rPr lang="en-US" b="1" dirty="0">
                <a:solidFill>
                  <a:srgbClr val="02BF30"/>
                </a:solidFill>
              </a:rPr>
              <a:t>matrix</a:t>
            </a:r>
          </a:p>
        </p:txBody>
      </p:sp>
      <p:pic>
        <p:nvPicPr>
          <p:cNvPr id="31" name="Picture 30">
            <a:extLst>
              <a:ext uri="{FF2B5EF4-FFF2-40B4-BE49-F238E27FC236}">
                <a16:creationId xmlns:a16="http://schemas.microsoft.com/office/drawing/2014/main" id="{1CF7A1A0-1499-2C01-E521-94B4420DF8AC}"/>
              </a:ext>
            </a:extLst>
          </p:cNvPr>
          <p:cNvPicPr>
            <a:picLocks noChangeAspect="1"/>
          </p:cNvPicPr>
          <p:nvPr/>
        </p:nvPicPr>
        <p:blipFill rotWithShape="1">
          <a:blip r:embed="rId5">
            <a:extLst>
              <a:ext uri="{28A0092B-C50C-407E-A947-70E740481C1C}">
                <a14:useLocalDpi xmlns:a14="http://schemas.microsoft.com/office/drawing/2010/main" val="0"/>
              </a:ext>
            </a:extLst>
          </a:blip>
          <a:srcRect l="60523" t="5879" r="24826" b="84617"/>
          <a:stretch/>
        </p:blipFill>
        <p:spPr>
          <a:xfrm>
            <a:off x="3741094" y="4679855"/>
            <a:ext cx="1786271" cy="467832"/>
          </a:xfrm>
          <a:prstGeom prst="rect">
            <a:avLst/>
          </a:prstGeom>
        </p:spPr>
      </p:pic>
      <p:pic>
        <p:nvPicPr>
          <p:cNvPr id="32" name="Picture 31">
            <a:extLst>
              <a:ext uri="{FF2B5EF4-FFF2-40B4-BE49-F238E27FC236}">
                <a16:creationId xmlns:a16="http://schemas.microsoft.com/office/drawing/2014/main" id="{8BB129CA-FAD4-4AAF-AC4C-3F56B0757042}"/>
              </a:ext>
            </a:extLst>
          </p:cNvPr>
          <p:cNvPicPr>
            <a:picLocks noChangeAspect="1"/>
          </p:cNvPicPr>
          <p:nvPr/>
        </p:nvPicPr>
        <p:blipFill rotWithShape="1">
          <a:blip r:embed="rId5">
            <a:extLst>
              <a:ext uri="{28A0092B-C50C-407E-A947-70E740481C1C}">
                <a14:useLocalDpi xmlns:a14="http://schemas.microsoft.com/office/drawing/2010/main" val="0"/>
              </a:ext>
            </a:extLst>
          </a:blip>
          <a:srcRect l="60523" t="19243" r="-46" b="57428"/>
          <a:stretch/>
        </p:blipFill>
        <p:spPr>
          <a:xfrm>
            <a:off x="6060390" y="4526374"/>
            <a:ext cx="4818625" cy="1148315"/>
          </a:xfrm>
          <a:prstGeom prst="rect">
            <a:avLst/>
          </a:prstGeom>
        </p:spPr>
      </p:pic>
      <p:pic>
        <p:nvPicPr>
          <p:cNvPr id="33" name="Picture 32">
            <a:extLst>
              <a:ext uri="{FF2B5EF4-FFF2-40B4-BE49-F238E27FC236}">
                <a16:creationId xmlns:a16="http://schemas.microsoft.com/office/drawing/2014/main" id="{5333F58E-AE95-E996-DA4F-47212382FA28}"/>
              </a:ext>
            </a:extLst>
          </p:cNvPr>
          <p:cNvPicPr>
            <a:picLocks noChangeAspect="1"/>
          </p:cNvPicPr>
          <p:nvPr/>
        </p:nvPicPr>
        <p:blipFill rotWithShape="1">
          <a:blip r:embed="rId5">
            <a:extLst>
              <a:ext uri="{28A0092B-C50C-407E-A947-70E740481C1C}">
                <a14:useLocalDpi xmlns:a14="http://schemas.microsoft.com/office/drawing/2010/main" val="0"/>
              </a:ext>
            </a:extLst>
          </a:blip>
          <a:srcRect l="60523" t="65901" r="5965" b="17812"/>
          <a:stretch/>
        </p:blipFill>
        <p:spPr>
          <a:xfrm>
            <a:off x="6249410" y="4676810"/>
            <a:ext cx="4085781" cy="801722"/>
          </a:xfrm>
          <a:prstGeom prst="rect">
            <a:avLst/>
          </a:prstGeom>
        </p:spPr>
      </p:pic>
      <p:pic>
        <p:nvPicPr>
          <p:cNvPr id="34" name="Picture 33">
            <a:extLst>
              <a:ext uri="{FF2B5EF4-FFF2-40B4-BE49-F238E27FC236}">
                <a16:creationId xmlns:a16="http://schemas.microsoft.com/office/drawing/2014/main" id="{DB3AC7F5-CD10-F8AD-FA02-FFCF8EC1FE7A}"/>
              </a:ext>
            </a:extLst>
          </p:cNvPr>
          <p:cNvPicPr>
            <a:picLocks noChangeAspect="1"/>
          </p:cNvPicPr>
          <p:nvPr/>
        </p:nvPicPr>
        <p:blipFill rotWithShape="1">
          <a:blip r:embed="rId6">
            <a:extLst>
              <a:ext uri="{28A0092B-C50C-407E-A947-70E740481C1C}">
                <a14:useLocalDpi xmlns:a14="http://schemas.microsoft.com/office/drawing/2010/main" val="0"/>
              </a:ext>
            </a:extLst>
          </a:blip>
          <a:srcRect t="3084" b="76652"/>
          <a:stretch/>
        </p:blipFill>
        <p:spPr>
          <a:xfrm>
            <a:off x="5926502" y="3466165"/>
            <a:ext cx="3777210" cy="862741"/>
          </a:xfrm>
          <a:prstGeom prst="rect">
            <a:avLst/>
          </a:prstGeom>
        </p:spPr>
      </p:pic>
      <p:grpSp>
        <p:nvGrpSpPr>
          <p:cNvPr id="40" name="Group 39">
            <a:extLst>
              <a:ext uri="{FF2B5EF4-FFF2-40B4-BE49-F238E27FC236}">
                <a16:creationId xmlns:a16="http://schemas.microsoft.com/office/drawing/2014/main" id="{F019AB01-1E7C-FC8A-16D5-A42F001C278F}"/>
              </a:ext>
            </a:extLst>
          </p:cNvPr>
          <p:cNvGrpSpPr/>
          <p:nvPr/>
        </p:nvGrpSpPr>
        <p:grpSpPr>
          <a:xfrm>
            <a:off x="7934465" y="1971992"/>
            <a:ext cx="3153250" cy="1287705"/>
            <a:chOff x="7934465" y="1955132"/>
            <a:chExt cx="3153250" cy="1287705"/>
          </a:xfrm>
        </p:grpSpPr>
        <p:pic>
          <p:nvPicPr>
            <p:cNvPr id="36" name="Picture 35">
              <a:extLst>
                <a:ext uri="{FF2B5EF4-FFF2-40B4-BE49-F238E27FC236}">
                  <a16:creationId xmlns:a16="http://schemas.microsoft.com/office/drawing/2014/main" id="{27AB76C8-6B8A-D4CD-BF68-78F25043B37D}"/>
                </a:ext>
              </a:extLst>
            </p:cNvPr>
            <p:cNvPicPr>
              <a:picLocks noChangeAspect="1"/>
            </p:cNvPicPr>
            <p:nvPr/>
          </p:nvPicPr>
          <p:blipFill>
            <a:blip r:embed="rId7"/>
            <a:stretch>
              <a:fillRect/>
            </a:stretch>
          </p:blipFill>
          <p:spPr>
            <a:xfrm>
              <a:off x="8398111" y="2596506"/>
              <a:ext cx="2347702" cy="646331"/>
            </a:xfrm>
            <a:prstGeom prst="rect">
              <a:avLst/>
            </a:prstGeom>
          </p:spPr>
        </p:pic>
        <p:sp>
          <p:nvSpPr>
            <p:cNvPr id="38" name="TextBox 37">
              <a:extLst>
                <a:ext uri="{FF2B5EF4-FFF2-40B4-BE49-F238E27FC236}">
                  <a16:creationId xmlns:a16="http://schemas.microsoft.com/office/drawing/2014/main" id="{7EBAA8C9-F272-265E-7805-BE1F15703A42}"/>
                </a:ext>
              </a:extLst>
            </p:cNvPr>
            <p:cNvSpPr txBox="1"/>
            <p:nvPr/>
          </p:nvSpPr>
          <p:spPr>
            <a:xfrm>
              <a:off x="7934465" y="1955132"/>
              <a:ext cx="3153250" cy="461665"/>
            </a:xfrm>
            <a:prstGeom prst="rect">
              <a:avLst/>
            </a:prstGeom>
            <a:noFill/>
          </p:spPr>
          <p:txBody>
            <a:bodyPr wrap="square">
              <a:spAutoFit/>
            </a:bodyPr>
            <a:lstStyle/>
            <a:p>
              <a:pPr algn="ctr"/>
              <a:r>
                <a:rPr lang="en-US" sz="2400" b="1" dirty="0">
                  <a:solidFill>
                    <a:schemeClr val="accent4">
                      <a:lumMod val="75000"/>
                    </a:schemeClr>
                  </a:solidFill>
                </a:rPr>
                <a:t>Arrhenius equation</a:t>
              </a:r>
            </a:p>
          </p:txBody>
        </p:sp>
      </p:grpSp>
      <p:grpSp>
        <p:nvGrpSpPr>
          <p:cNvPr id="41" name="Group 40">
            <a:extLst>
              <a:ext uri="{FF2B5EF4-FFF2-40B4-BE49-F238E27FC236}">
                <a16:creationId xmlns:a16="http://schemas.microsoft.com/office/drawing/2014/main" id="{9104D3FC-EEE3-725C-11F6-FECF47E827BB}"/>
              </a:ext>
            </a:extLst>
          </p:cNvPr>
          <p:cNvGrpSpPr/>
          <p:nvPr/>
        </p:nvGrpSpPr>
        <p:grpSpPr>
          <a:xfrm>
            <a:off x="4361476" y="1971992"/>
            <a:ext cx="3441337" cy="1380775"/>
            <a:chOff x="4361476" y="1955132"/>
            <a:chExt cx="3441337" cy="1380775"/>
          </a:xfrm>
        </p:grpSpPr>
        <p:pic>
          <p:nvPicPr>
            <p:cNvPr id="35" name="Picture 34">
              <a:extLst>
                <a:ext uri="{FF2B5EF4-FFF2-40B4-BE49-F238E27FC236}">
                  <a16:creationId xmlns:a16="http://schemas.microsoft.com/office/drawing/2014/main" id="{1E11C6A3-09B4-2F4D-924E-D8AEE2C71051}"/>
                </a:ext>
              </a:extLst>
            </p:cNvPr>
            <p:cNvPicPr>
              <a:picLocks noChangeAspect="1"/>
            </p:cNvPicPr>
            <p:nvPr/>
          </p:nvPicPr>
          <p:blipFill>
            <a:blip r:embed="rId8">
              <a:duotone>
                <a:prstClr val="black"/>
                <a:srgbClr val="00541A">
                  <a:tint val="45000"/>
                  <a:satMod val="400000"/>
                </a:srgbClr>
              </a:duotone>
            </a:blip>
            <a:stretch>
              <a:fillRect/>
            </a:stretch>
          </p:blipFill>
          <p:spPr>
            <a:xfrm>
              <a:off x="4709178" y="2499479"/>
              <a:ext cx="2794430" cy="836428"/>
            </a:xfrm>
            <a:prstGeom prst="rect">
              <a:avLst/>
            </a:prstGeom>
          </p:spPr>
        </p:pic>
        <p:sp>
          <p:nvSpPr>
            <p:cNvPr id="39" name="TextBox 38">
              <a:extLst>
                <a:ext uri="{FF2B5EF4-FFF2-40B4-BE49-F238E27FC236}">
                  <a16:creationId xmlns:a16="http://schemas.microsoft.com/office/drawing/2014/main" id="{511CD8D4-AC4B-C1D9-28F3-090A5B170059}"/>
                </a:ext>
              </a:extLst>
            </p:cNvPr>
            <p:cNvSpPr txBox="1"/>
            <p:nvPr/>
          </p:nvSpPr>
          <p:spPr>
            <a:xfrm>
              <a:off x="4361476" y="1955132"/>
              <a:ext cx="3441337" cy="461665"/>
            </a:xfrm>
            <a:prstGeom prst="rect">
              <a:avLst/>
            </a:prstGeom>
            <a:noFill/>
          </p:spPr>
          <p:txBody>
            <a:bodyPr wrap="square">
              <a:spAutoFit/>
            </a:bodyPr>
            <a:lstStyle/>
            <a:p>
              <a:pPr algn="ctr"/>
              <a:r>
                <a:rPr lang="en-US" sz="2400" b="1" dirty="0" err="1">
                  <a:solidFill>
                    <a:srgbClr val="00612C"/>
                  </a:solidFill>
                </a:rPr>
                <a:t>Boltzman</a:t>
              </a:r>
              <a:r>
                <a:rPr lang="en-US" sz="2400" b="1" dirty="0">
                  <a:solidFill>
                    <a:srgbClr val="00612C"/>
                  </a:solidFill>
                </a:rPr>
                <a:t> distribution</a:t>
              </a:r>
            </a:p>
          </p:txBody>
        </p:sp>
      </p:grpSp>
      <p:pic>
        <p:nvPicPr>
          <p:cNvPr id="42" name="Picture 41">
            <a:extLst>
              <a:ext uri="{FF2B5EF4-FFF2-40B4-BE49-F238E27FC236}">
                <a16:creationId xmlns:a16="http://schemas.microsoft.com/office/drawing/2014/main" id="{88A58D98-7D1E-0668-6EC6-689B7B6623E4}"/>
              </a:ext>
            </a:extLst>
          </p:cNvPr>
          <p:cNvPicPr>
            <a:picLocks noChangeAspect="1"/>
          </p:cNvPicPr>
          <p:nvPr/>
        </p:nvPicPr>
        <p:blipFill rotWithShape="1">
          <a:blip r:embed="rId5"/>
          <a:srcRect t="40883" r="86914" b="35783"/>
          <a:stretch/>
        </p:blipFill>
        <p:spPr>
          <a:xfrm>
            <a:off x="686146" y="3328153"/>
            <a:ext cx="1398320" cy="1006431"/>
          </a:xfrm>
          <a:prstGeom prst="rect">
            <a:avLst/>
          </a:prstGeom>
        </p:spPr>
      </p:pic>
      <p:pic>
        <p:nvPicPr>
          <p:cNvPr id="43" name="Picture 42">
            <a:extLst>
              <a:ext uri="{FF2B5EF4-FFF2-40B4-BE49-F238E27FC236}">
                <a16:creationId xmlns:a16="http://schemas.microsoft.com/office/drawing/2014/main" id="{A034A353-B70C-DD12-A0A5-89087CA80084}"/>
              </a:ext>
            </a:extLst>
          </p:cNvPr>
          <p:cNvPicPr>
            <a:picLocks noChangeAspect="1"/>
          </p:cNvPicPr>
          <p:nvPr/>
        </p:nvPicPr>
        <p:blipFill rotWithShape="1">
          <a:blip r:embed="rId5"/>
          <a:srcRect t="79706" r="86914" b="1371"/>
          <a:stretch/>
        </p:blipFill>
        <p:spPr>
          <a:xfrm>
            <a:off x="686146" y="5019939"/>
            <a:ext cx="1398321" cy="816202"/>
          </a:xfrm>
          <a:prstGeom prst="rect">
            <a:avLst/>
          </a:prstGeom>
        </p:spPr>
      </p:pic>
      <p:pic>
        <p:nvPicPr>
          <p:cNvPr id="44" name="Picture 43">
            <a:extLst>
              <a:ext uri="{FF2B5EF4-FFF2-40B4-BE49-F238E27FC236}">
                <a16:creationId xmlns:a16="http://schemas.microsoft.com/office/drawing/2014/main" id="{EF6F4329-7128-E833-8B94-609F1B7219A1}"/>
              </a:ext>
            </a:extLst>
          </p:cNvPr>
          <p:cNvPicPr>
            <a:picLocks noChangeAspect="1"/>
          </p:cNvPicPr>
          <p:nvPr/>
        </p:nvPicPr>
        <p:blipFill rotWithShape="1">
          <a:blip r:embed="rId5"/>
          <a:srcRect l="14337" t="75295" r="70016" b="5781"/>
          <a:stretch/>
        </p:blipFill>
        <p:spPr>
          <a:xfrm>
            <a:off x="2062784" y="4940526"/>
            <a:ext cx="1671898" cy="816203"/>
          </a:xfrm>
          <a:prstGeom prst="rect">
            <a:avLst/>
          </a:prstGeom>
        </p:spPr>
      </p:pic>
      <p:pic>
        <p:nvPicPr>
          <p:cNvPr id="45" name="Picture 44">
            <a:extLst>
              <a:ext uri="{FF2B5EF4-FFF2-40B4-BE49-F238E27FC236}">
                <a16:creationId xmlns:a16="http://schemas.microsoft.com/office/drawing/2014/main" id="{557AE21D-83FE-AAF4-C870-24E9D849D47C}"/>
              </a:ext>
            </a:extLst>
          </p:cNvPr>
          <p:cNvPicPr>
            <a:picLocks noChangeAspect="1"/>
          </p:cNvPicPr>
          <p:nvPr/>
        </p:nvPicPr>
        <p:blipFill rotWithShape="1">
          <a:blip r:embed="rId5"/>
          <a:srcRect l="14337" t="40067" r="70016" b="39439"/>
          <a:stretch/>
        </p:blipFill>
        <p:spPr>
          <a:xfrm>
            <a:off x="2028612" y="3369679"/>
            <a:ext cx="1671897" cy="883933"/>
          </a:xfrm>
          <a:prstGeom prst="rect">
            <a:avLst/>
          </a:prstGeom>
        </p:spPr>
      </p:pic>
      <p:pic>
        <p:nvPicPr>
          <p:cNvPr id="46" name="Picture 45">
            <a:extLst>
              <a:ext uri="{FF2B5EF4-FFF2-40B4-BE49-F238E27FC236}">
                <a16:creationId xmlns:a16="http://schemas.microsoft.com/office/drawing/2014/main" id="{BEF85AE9-AD5F-DF44-4594-1DD02F1F5167}"/>
              </a:ext>
            </a:extLst>
          </p:cNvPr>
          <p:cNvPicPr>
            <a:picLocks noChangeAspect="1"/>
          </p:cNvPicPr>
          <p:nvPr/>
        </p:nvPicPr>
        <p:blipFill rotWithShape="1">
          <a:blip r:embed="rId5"/>
          <a:srcRect t="61505" r="86914" b="19572"/>
          <a:stretch/>
        </p:blipFill>
        <p:spPr>
          <a:xfrm>
            <a:off x="686146" y="4253073"/>
            <a:ext cx="1398321" cy="816202"/>
          </a:xfrm>
          <a:prstGeom prst="rect">
            <a:avLst/>
          </a:prstGeom>
        </p:spPr>
      </p:pic>
      <p:pic>
        <p:nvPicPr>
          <p:cNvPr id="47" name="Picture 46">
            <a:extLst>
              <a:ext uri="{FF2B5EF4-FFF2-40B4-BE49-F238E27FC236}">
                <a16:creationId xmlns:a16="http://schemas.microsoft.com/office/drawing/2014/main" id="{9241D13C-1AFE-03F3-B2BF-E3315DAA430E}"/>
              </a:ext>
            </a:extLst>
          </p:cNvPr>
          <p:cNvPicPr>
            <a:picLocks noChangeAspect="1"/>
          </p:cNvPicPr>
          <p:nvPr/>
        </p:nvPicPr>
        <p:blipFill rotWithShape="1">
          <a:blip r:embed="rId5"/>
          <a:srcRect l="33091" t="40562" r="51262" b="40514"/>
          <a:stretch/>
        </p:blipFill>
        <p:spPr>
          <a:xfrm>
            <a:off x="2116740" y="4206486"/>
            <a:ext cx="1671899" cy="816202"/>
          </a:xfrm>
          <a:prstGeom prst="rect">
            <a:avLst/>
          </a:prstGeom>
        </p:spPr>
      </p:pic>
      <p:pic>
        <p:nvPicPr>
          <p:cNvPr id="48" name="Picture 47">
            <a:extLst>
              <a:ext uri="{FF2B5EF4-FFF2-40B4-BE49-F238E27FC236}">
                <a16:creationId xmlns:a16="http://schemas.microsoft.com/office/drawing/2014/main" id="{839085CF-D0F7-1025-5C75-771E3F75B131}"/>
              </a:ext>
            </a:extLst>
          </p:cNvPr>
          <p:cNvPicPr>
            <a:picLocks noChangeAspect="1"/>
          </p:cNvPicPr>
          <p:nvPr/>
        </p:nvPicPr>
        <p:blipFill>
          <a:blip r:embed="rId9"/>
          <a:stretch>
            <a:fillRect/>
          </a:stretch>
        </p:blipFill>
        <p:spPr>
          <a:xfrm>
            <a:off x="3944259" y="5387278"/>
            <a:ext cx="1264046" cy="237938"/>
          </a:xfrm>
          <a:prstGeom prst="rect">
            <a:avLst/>
          </a:prstGeom>
        </p:spPr>
      </p:pic>
      <p:sp>
        <p:nvSpPr>
          <p:cNvPr id="3" name="Rectangle 2">
            <a:extLst>
              <a:ext uri="{FF2B5EF4-FFF2-40B4-BE49-F238E27FC236}">
                <a16:creationId xmlns:a16="http://schemas.microsoft.com/office/drawing/2014/main" id="{AB62C8C0-15F3-B5DD-10B6-EEAAA2D307C1}"/>
              </a:ext>
            </a:extLst>
          </p:cNvPr>
          <p:cNvSpPr/>
          <p:nvPr/>
        </p:nvSpPr>
        <p:spPr>
          <a:xfrm>
            <a:off x="6001318" y="3576214"/>
            <a:ext cx="1516890" cy="752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726E2-9995-5E1C-D935-8F27F997ABA2}"/>
              </a:ext>
            </a:extLst>
          </p:cNvPr>
          <p:cNvSpPr/>
          <p:nvPr/>
        </p:nvSpPr>
        <p:spPr>
          <a:xfrm>
            <a:off x="8420110" y="3622196"/>
            <a:ext cx="1516890" cy="752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756C2A-38A5-98AA-E03A-1812CA4A8507}"/>
              </a:ext>
            </a:extLst>
          </p:cNvPr>
          <p:cNvPicPr>
            <a:picLocks noChangeAspect="1"/>
          </p:cNvPicPr>
          <p:nvPr/>
        </p:nvPicPr>
        <p:blipFill>
          <a:blip r:embed="rId10">
            <a:alphaModFix/>
          </a:blip>
          <a:srcRect l="75129" t="-229" r="37" b="229"/>
          <a:stretch/>
        </p:blipFill>
        <p:spPr>
          <a:xfrm>
            <a:off x="10662128" y="115009"/>
            <a:ext cx="1383343" cy="1746160"/>
          </a:xfrm>
          <a:prstGeom prst="rect">
            <a:avLst/>
          </a:prstGeom>
        </p:spPr>
      </p:pic>
    </p:spTree>
    <p:extLst>
      <p:ext uri="{BB962C8B-B14F-4D97-AF65-F5344CB8AC3E}">
        <p14:creationId xmlns:p14="http://schemas.microsoft.com/office/powerpoint/2010/main" val="270513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xit"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CD57-003D-7F67-ED4C-9F1368CC913A}"/>
              </a:ext>
            </a:extLst>
          </p:cNvPr>
          <p:cNvSpPr>
            <a:spLocks noGrp="1"/>
          </p:cNvSpPr>
          <p:nvPr>
            <p:ph type="title"/>
          </p:nvPr>
        </p:nvSpPr>
        <p:spPr/>
        <p:txBody>
          <a:bodyPr/>
          <a:lstStyle/>
          <a:p>
            <a:r>
              <a:rPr lang="en-US" dirty="0"/>
              <a:t>Bump graphs work in this dataset</a:t>
            </a:r>
          </a:p>
        </p:txBody>
      </p:sp>
      <p:pic>
        <p:nvPicPr>
          <p:cNvPr id="5" name="Picture 4">
            <a:extLst>
              <a:ext uri="{FF2B5EF4-FFF2-40B4-BE49-F238E27FC236}">
                <a16:creationId xmlns:a16="http://schemas.microsoft.com/office/drawing/2014/main" id="{9819915D-7CA6-8C14-57EA-01025AFB2F06}"/>
              </a:ext>
            </a:extLst>
          </p:cNvPr>
          <p:cNvPicPr>
            <a:picLocks noChangeAspect="1"/>
          </p:cNvPicPr>
          <p:nvPr/>
        </p:nvPicPr>
        <p:blipFill>
          <a:blip r:embed="rId2"/>
          <a:stretch>
            <a:fillRect/>
          </a:stretch>
        </p:blipFill>
        <p:spPr>
          <a:xfrm>
            <a:off x="2540000" y="1862667"/>
            <a:ext cx="7112000" cy="3708400"/>
          </a:xfrm>
          <a:prstGeom prst="rect">
            <a:avLst/>
          </a:prstGeom>
        </p:spPr>
      </p:pic>
      <p:sp>
        <p:nvSpPr>
          <p:cNvPr id="6" name="TextBox 5">
            <a:extLst>
              <a:ext uri="{FF2B5EF4-FFF2-40B4-BE49-F238E27FC236}">
                <a16:creationId xmlns:a16="http://schemas.microsoft.com/office/drawing/2014/main" id="{68B8F9F8-3F2D-6787-ED2E-5D2EA06DD09E}"/>
              </a:ext>
            </a:extLst>
          </p:cNvPr>
          <p:cNvSpPr txBox="1"/>
          <p:nvPr/>
        </p:nvSpPr>
        <p:spPr>
          <a:xfrm>
            <a:off x="457200" y="6123543"/>
            <a:ext cx="4557658" cy="369332"/>
          </a:xfrm>
          <a:prstGeom prst="rect">
            <a:avLst/>
          </a:prstGeom>
          <a:noFill/>
        </p:spPr>
        <p:txBody>
          <a:bodyPr wrap="none" rtlCol="0">
            <a:spAutoFit/>
          </a:bodyPr>
          <a:lstStyle/>
          <a:p>
            <a:r>
              <a:rPr lang="en-US" dirty="0"/>
              <a:t>Explore is deeper than exploit, consistently</a:t>
            </a:r>
          </a:p>
        </p:txBody>
      </p:sp>
    </p:spTree>
    <p:extLst>
      <p:ext uri="{BB962C8B-B14F-4D97-AF65-F5344CB8AC3E}">
        <p14:creationId xmlns:p14="http://schemas.microsoft.com/office/powerpoint/2010/main" val="1215647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4D74C-8B99-3E8F-CAA0-A967721D6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DCBAC-276D-3254-455A-A76FB940191F}"/>
              </a:ext>
            </a:extLst>
          </p:cNvPr>
          <p:cNvSpPr>
            <a:spLocks noGrp="1"/>
          </p:cNvSpPr>
          <p:nvPr>
            <p:ph type="title"/>
          </p:nvPr>
        </p:nvSpPr>
        <p:spPr/>
        <p:txBody>
          <a:bodyPr>
            <a:normAutofit/>
          </a:bodyPr>
          <a:lstStyle/>
          <a:p>
            <a:r>
              <a:rPr lang="en-US" sz="3000" dirty="0"/>
              <a:t>Session-by-session variability in activation energy (barrier height) predicts the neural costs at onset</a:t>
            </a:r>
            <a:endParaRPr lang="en-US" sz="3000" b="1" dirty="0"/>
          </a:p>
        </p:txBody>
      </p:sp>
      <p:pic>
        <p:nvPicPr>
          <p:cNvPr id="5" name="Picture 4">
            <a:extLst>
              <a:ext uri="{FF2B5EF4-FFF2-40B4-BE49-F238E27FC236}">
                <a16:creationId xmlns:a16="http://schemas.microsoft.com/office/drawing/2014/main" id="{06F111C8-3715-1ECC-583B-EBA71114C9BA}"/>
              </a:ext>
            </a:extLst>
          </p:cNvPr>
          <p:cNvPicPr>
            <a:picLocks noChangeAspect="1"/>
          </p:cNvPicPr>
          <p:nvPr/>
        </p:nvPicPr>
        <p:blipFill>
          <a:blip r:embed="rId3"/>
          <a:srcRect l="35457" t="50475" r="36111"/>
          <a:stretch/>
        </p:blipFill>
        <p:spPr>
          <a:xfrm>
            <a:off x="6286500" y="2362200"/>
            <a:ext cx="4400550" cy="3548457"/>
          </a:xfrm>
          <a:prstGeom prst="rect">
            <a:avLst/>
          </a:prstGeom>
        </p:spPr>
      </p:pic>
      <p:pic>
        <p:nvPicPr>
          <p:cNvPr id="7" name="Picture 6">
            <a:extLst>
              <a:ext uri="{FF2B5EF4-FFF2-40B4-BE49-F238E27FC236}">
                <a16:creationId xmlns:a16="http://schemas.microsoft.com/office/drawing/2014/main" id="{1DF6F995-7469-ADA4-DCDA-6B5F55BA7769}"/>
              </a:ext>
            </a:extLst>
          </p:cNvPr>
          <p:cNvPicPr>
            <a:picLocks noChangeAspect="1"/>
          </p:cNvPicPr>
          <p:nvPr/>
        </p:nvPicPr>
        <p:blipFill>
          <a:blip r:embed="rId4"/>
          <a:srcRect l="35457" t="50475" r="36111"/>
          <a:stretch/>
        </p:blipFill>
        <p:spPr>
          <a:xfrm>
            <a:off x="1428750" y="2362200"/>
            <a:ext cx="4400550" cy="3548457"/>
          </a:xfrm>
          <a:prstGeom prst="rect">
            <a:avLst/>
          </a:prstGeom>
        </p:spPr>
      </p:pic>
      <p:pic>
        <p:nvPicPr>
          <p:cNvPr id="8" name="Picture 7">
            <a:extLst>
              <a:ext uri="{FF2B5EF4-FFF2-40B4-BE49-F238E27FC236}">
                <a16:creationId xmlns:a16="http://schemas.microsoft.com/office/drawing/2014/main" id="{1E7A047E-0829-86C1-02C1-3738F9F8A197}"/>
              </a:ext>
            </a:extLst>
          </p:cNvPr>
          <p:cNvPicPr>
            <a:picLocks noChangeAspect="1"/>
          </p:cNvPicPr>
          <p:nvPr/>
        </p:nvPicPr>
        <p:blipFill>
          <a:blip r:embed="rId5"/>
          <a:srcRect l="80065" t="13424" b="76113"/>
          <a:stretch/>
        </p:blipFill>
        <p:spPr>
          <a:xfrm>
            <a:off x="857292" y="5029200"/>
            <a:ext cx="1295315" cy="538387"/>
          </a:xfrm>
          <a:prstGeom prst="rect">
            <a:avLst/>
          </a:prstGeom>
        </p:spPr>
      </p:pic>
    </p:spTree>
    <p:extLst>
      <p:ext uri="{BB962C8B-B14F-4D97-AF65-F5344CB8AC3E}">
        <p14:creationId xmlns:p14="http://schemas.microsoft.com/office/powerpoint/2010/main" val="345637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0CC6-39A2-1558-25D0-236843318CF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5BF0348-A5A1-3D0B-042A-A8F818A3CB4A}"/>
              </a:ext>
            </a:extLst>
          </p:cNvPr>
          <p:cNvSpPr>
            <a:spLocks noGrp="1"/>
          </p:cNvSpPr>
          <p:nvPr>
            <p:ph idx="1"/>
          </p:nvPr>
        </p:nvSpPr>
        <p:spPr/>
        <p:txBody>
          <a:bodyPr>
            <a:normAutofit lnSpcReduction="10000"/>
          </a:bodyPr>
          <a:lstStyle/>
          <a:p>
            <a:r>
              <a:rPr lang="en-US" dirty="0"/>
              <a:t>Neural computations are energetically demanding. The brain is responsible for about 30% of our metabolic demand</a:t>
            </a:r>
          </a:p>
          <a:p>
            <a:r>
              <a:rPr lang="en-US" dirty="0"/>
              <a:t>Spikes are especially costly (require a lot of ATP), so spiking computations are likely driving a lot of this demand.</a:t>
            </a:r>
          </a:p>
          <a:p>
            <a:r>
              <a:rPr lang="en-US" dirty="0"/>
              <a:t>Cognitive flexibility is compromised when energy bioavailability is compromised.</a:t>
            </a:r>
          </a:p>
          <a:p>
            <a:r>
              <a:rPr lang="en-US" dirty="0"/>
              <a:t>Perhaps this is because it takes a lot of energy to change our minds.</a:t>
            </a:r>
          </a:p>
          <a:p>
            <a:r>
              <a:rPr lang="en-US" dirty="0"/>
              <a:t>But what are the energetic demands of flexibility and what does this look like </a:t>
            </a:r>
            <a:r>
              <a:rPr lang="en-US" dirty="0" err="1"/>
              <a:t>neurally</a:t>
            </a:r>
            <a:r>
              <a:rPr lang="en-US" dirty="0"/>
              <a:t>?</a:t>
            </a:r>
          </a:p>
        </p:txBody>
      </p:sp>
    </p:spTree>
    <p:extLst>
      <p:ext uri="{BB962C8B-B14F-4D97-AF65-F5344CB8AC3E}">
        <p14:creationId xmlns:p14="http://schemas.microsoft.com/office/powerpoint/2010/main" val="42093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3BD0-1135-FD73-CFD0-CF42F369A5A9}"/>
              </a:ext>
            </a:extLst>
          </p:cNvPr>
          <p:cNvSpPr>
            <a:spLocks noGrp="1"/>
          </p:cNvSpPr>
          <p:nvPr>
            <p:ph type="title"/>
          </p:nvPr>
        </p:nvSpPr>
        <p:spPr/>
        <p:txBody>
          <a:bodyPr/>
          <a:lstStyle/>
          <a:p>
            <a:r>
              <a:rPr lang="en-CA" dirty="0"/>
              <a:t>So what do rewards do?</a:t>
            </a:r>
          </a:p>
        </p:txBody>
      </p:sp>
      <p:sp>
        <p:nvSpPr>
          <p:cNvPr id="3" name="Content Placeholder 2">
            <a:extLst>
              <a:ext uri="{FF2B5EF4-FFF2-40B4-BE49-F238E27FC236}">
                <a16:creationId xmlns:a16="http://schemas.microsoft.com/office/drawing/2014/main" id="{AC6A7246-8F61-E4E2-CFCD-00185724B521}"/>
              </a:ext>
            </a:extLst>
          </p:cNvPr>
          <p:cNvSpPr>
            <a:spLocks noGrp="1"/>
          </p:cNvSpPr>
          <p:nvPr>
            <p:ph idx="1"/>
          </p:nvPr>
        </p:nvSpPr>
        <p:spPr/>
        <p:txBody>
          <a:bodyPr>
            <a:normAutofit fontScale="92500" lnSpcReduction="20000"/>
          </a:bodyPr>
          <a:lstStyle/>
          <a:p>
            <a:r>
              <a:rPr lang="en-CA" dirty="0"/>
              <a:t>Mediation analysis – reward omissions cause the change in activity that predicts the onset of exploration. Omissions do the work!</a:t>
            </a:r>
          </a:p>
          <a:p>
            <a:endParaRPr lang="en-CA" dirty="0"/>
          </a:p>
          <a:p>
            <a:r>
              <a:rPr lang="en-CA" dirty="0"/>
              <a:t>So how does that work? How does that interact w/ the thermodynamic models?</a:t>
            </a:r>
          </a:p>
          <a:p>
            <a:pPr lvl="1"/>
            <a:r>
              <a:rPr lang="en-CA" dirty="0"/>
              <a:t>One idea is that omissions do the same thing every day – they do the same amount of work – if that’s the case, then the animals should be *most* sensitive to rewards on days when the barrier height is low.</a:t>
            </a:r>
          </a:p>
          <a:p>
            <a:pPr lvl="1"/>
            <a:r>
              <a:rPr lang="en-CA" dirty="0"/>
              <a:t>The alternative is that omitted rewards do more work on the sessions in which more work is required—the brain pays the cost of transforming the same reward outcome into a bigger stimulus.</a:t>
            </a:r>
          </a:p>
          <a:p>
            <a:pPr lvl="1"/>
            <a:endParaRPr lang="en-CA" dirty="0"/>
          </a:p>
          <a:p>
            <a:r>
              <a:rPr lang="en-CA" dirty="0"/>
              <a:t>so ask whether barrier height predicts the neural or behavioral effects of omitted rewards???</a:t>
            </a:r>
          </a:p>
        </p:txBody>
      </p:sp>
    </p:spTree>
    <p:extLst>
      <p:ext uri="{BB962C8B-B14F-4D97-AF65-F5344CB8AC3E}">
        <p14:creationId xmlns:p14="http://schemas.microsoft.com/office/powerpoint/2010/main" val="3526463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B1EE-4ABB-7986-9063-A0BA1990EDB7}"/>
              </a:ext>
            </a:extLst>
          </p:cNvPr>
          <p:cNvSpPr>
            <a:spLocks noGrp="1"/>
          </p:cNvSpPr>
          <p:nvPr>
            <p:ph type="title"/>
          </p:nvPr>
        </p:nvSpPr>
        <p:spPr/>
        <p:txBody>
          <a:bodyPr/>
          <a:lstStyle/>
          <a:p>
            <a:r>
              <a:rPr lang="fr-CA" dirty="0" err="1"/>
              <a:t>Rewards</a:t>
            </a:r>
            <a:r>
              <a:rPr lang="fr-CA" dirty="0"/>
              <a:t> do the </a:t>
            </a:r>
            <a:r>
              <a:rPr lang="fr-CA" dirty="0" err="1"/>
              <a:t>work</a:t>
            </a:r>
            <a:r>
              <a:rPr lang="fr-CA" dirty="0"/>
              <a:t>?</a:t>
            </a:r>
          </a:p>
        </p:txBody>
      </p:sp>
      <p:pic>
        <p:nvPicPr>
          <p:cNvPr id="5" name="Picture 4">
            <a:extLst>
              <a:ext uri="{FF2B5EF4-FFF2-40B4-BE49-F238E27FC236}">
                <a16:creationId xmlns:a16="http://schemas.microsoft.com/office/drawing/2014/main" id="{7890EEC1-5351-93E9-1087-3372F34D0742}"/>
              </a:ext>
            </a:extLst>
          </p:cNvPr>
          <p:cNvPicPr>
            <a:picLocks noChangeAspect="1"/>
          </p:cNvPicPr>
          <p:nvPr/>
        </p:nvPicPr>
        <p:blipFill>
          <a:blip r:embed="rId3"/>
          <a:stretch>
            <a:fillRect/>
          </a:stretch>
        </p:blipFill>
        <p:spPr>
          <a:xfrm>
            <a:off x="838200" y="1690688"/>
            <a:ext cx="2984609" cy="2220384"/>
          </a:xfrm>
          <a:prstGeom prst="rect">
            <a:avLst/>
          </a:prstGeom>
        </p:spPr>
      </p:pic>
      <p:sp>
        <p:nvSpPr>
          <p:cNvPr id="6" name="TextBox 5">
            <a:extLst>
              <a:ext uri="{FF2B5EF4-FFF2-40B4-BE49-F238E27FC236}">
                <a16:creationId xmlns:a16="http://schemas.microsoft.com/office/drawing/2014/main" id="{C7F6BDF8-D0F5-B443-ADB2-53D62DE7ED98}"/>
              </a:ext>
            </a:extLst>
          </p:cNvPr>
          <p:cNvSpPr txBox="1"/>
          <p:nvPr/>
        </p:nvSpPr>
        <p:spPr>
          <a:xfrm>
            <a:off x="4368800" y="1945216"/>
            <a:ext cx="7128933" cy="3416320"/>
          </a:xfrm>
          <a:prstGeom prst="rect">
            <a:avLst/>
          </a:prstGeom>
          <a:noFill/>
        </p:spPr>
        <p:txBody>
          <a:bodyPr wrap="square" rtlCol="0">
            <a:spAutoFit/>
          </a:bodyPr>
          <a:lstStyle/>
          <a:p>
            <a:r>
              <a:rPr lang="en-US" b="1" dirty="0"/>
              <a:t>Hypothesis: </a:t>
            </a:r>
            <a:r>
              <a:rPr lang="en-US" dirty="0"/>
              <a:t>If omitted rewards are the force that pushes us out of the exploit basin in order to explore, then omitted rewards should have the biggest impact on neural activity during the sessions where they must do the most “work” on the system</a:t>
            </a:r>
          </a:p>
          <a:p>
            <a:endParaRPr lang="en-US" dirty="0"/>
          </a:p>
          <a:p>
            <a:r>
              <a:rPr lang="en-US" b="1" dirty="0"/>
              <a:t>Alternatively:</a:t>
            </a:r>
            <a:r>
              <a:rPr lang="en-US" dirty="0"/>
              <a:t> rewards could have different impacts on different sessions – heavy weight when barrier is high, etc. – but that’s not what we see!</a:t>
            </a:r>
          </a:p>
          <a:p>
            <a:endParaRPr lang="en-US" dirty="0"/>
          </a:p>
          <a:p>
            <a:r>
              <a:rPr lang="en-US" dirty="0"/>
              <a:t>We see highly similar outcome weights across sessions – there seem to be a largely conserved pattern of reward effects?</a:t>
            </a:r>
          </a:p>
          <a:p>
            <a:endParaRPr lang="en-US" dirty="0"/>
          </a:p>
        </p:txBody>
      </p:sp>
      <p:pic>
        <p:nvPicPr>
          <p:cNvPr id="8" name="Picture 7">
            <a:extLst>
              <a:ext uri="{FF2B5EF4-FFF2-40B4-BE49-F238E27FC236}">
                <a16:creationId xmlns:a16="http://schemas.microsoft.com/office/drawing/2014/main" id="{03155827-03BE-24E0-FA7B-D89B2A48139F}"/>
              </a:ext>
            </a:extLst>
          </p:cNvPr>
          <p:cNvPicPr>
            <a:picLocks noChangeAspect="1"/>
          </p:cNvPicPr>
          <p:nvPr/>
        </p:nvPicPr>
        <p:blipFill>
          <a:blip r:embed="rId4"/>
          <a:srcRect l="63344" t="48946" r="6591"/>
          <a:stretch/>
        </p:blipFill>
        <p:spPr>
          <a:xfrm>
            <a:off x="694267" y="4150883"/>
            <a:ext cx="3443763" cy="2707117"/>
          </a:xfrm>
          <a:prstGeom prst="rect">
            <a:avLst/>
          </a:prstGeom>
        </p:spPr>
      </p:pic>
      <p:sp>
        <p:nvSpPr>
          <p:cNvPr id="9" name="TextBox 8">
            <a:extLst>
              <a:ext uri="{FF2B5EF4-FFF2-40B4-BE49-F238E27FC236}">
                <a16:creationId xmlns:a16="http://schemas.microsoft.com/office/drawing/2014/main" id="{DDB8929D-05B9-B615-8B32-7912BDC5413F}"/>
              </a:ext>
            </a:extLst>
          </p:cNvPr>
          <p:cNvSpPr txBox="1"/>
          <p:nvPr/>
        </p:nvSpPr>
        <p:spPr>
          <a:xfrm>
            <a:off x="8053970" y="4150883"/>
            <a:ext cx="3443763" cy="923330"/>
          </a:xfrm>
          <a:prstGeom prst="rect">
            <a:avLst/>
          </a:prstGeom>
          <a:noFill/>
        </p:spPr>
        <p:txBody>
          <a:bodyPr wrap="square" rtlCol="0">
            <a:spAutoFit/>
          </a:bodyPr>
          <a:lstStyle/>
          <a:p>
            <a:r>
              <a:rPr lang="en-US" dirty="0"/>
              <a:t>so this is not explained by differences in the effects of reward on behavior?</a:t>
            </a:r>
          </a:p>
        </p:txBody>
      </p:sp>
      <p:pic>
        <p:nvPicPr>
          <p:cNvPr id="11" name="Picture 10">
            <a:extLst>
              <a:ext uri="{FF2B5EF4-FFF2-40B4-BE49-F238E27FC236}">
                <a16:creationId xmlns:a16="http://schemas.microsoft.com/office/drawing/2014/main" id="{4FF012D0-1762-BDF2-16B1-F76A0615ABDA}"/>
              </a:ext>
            </a:extLst>
          </p:cNvPr>
          <p:cNvPicPr>
            <a:picLocks noChangeAspect="1"/>
          </p:cNvPicPr>
          <p:nvPr/>
        </p:nvPicPr>
        <p:blipFill>
          <a:blip r:embed="rId5"/>
          <a:srcRect l="63344" t="48475" r="5202"/>
          <a:stretch/>
        </p:blipFill>
        <p:spPr>
          <a:xfrm>
            <a:off x="4231163" y="4198694"/>
            <a:ext cx="3443763" cy="2611493"/>
          </a:xfrm>
          <a:prstGeom prst="rect">
            <a:avLst/>
          </a:prstGeom>
        </p:spPr>
      </p:pic>
    </p:spTree>
    <p:extLst>
      <p:ext uri="{BB962C8B-B14F-4D97-AF65-F5344CB8AC3E}">
        <p14:creationId xmlns:p14="http://schemas.microsoft.com/office/powerpoint/2010/main" val="427103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7DCB-C819-806F-5545-EC8964154A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1E5637-8C46-DF8E-1423-C3701ADE86D8}"/>
              </a:ext>
            </a:extLst>
          </p:cNvPr>
          <p:cNvSpPr>
            <a:spLocks noGrp="1"/>
          </p:cNvSpPr>
          <p:nvPr>
            <p:ph idx="1"/>
          </p:nvPr>
        </p:nvSpPr>
        <p:spPr/>
        <p:txBody>
          <a:bodyPr>
            <a:normAutofit fontScale="85000" lnSpcReduction="20000"/>
          </a:bodyPr>
          <a:lstStyle/>
          <a:p>
            <a:r>
              <a:rPr lang="en-US" dirty="0"/>
              <a:t>Rishabh has a paper from an HMMI lab that looks at the link between sparsity and drift/representational learning</a:t>
            </a:r>
          </a:p>
          <a:p>
            <a:endParaRPr lang="en-US" dirty="0"/>
          </a:p>
          <a:p>
            <a:r>
              <a:rPr lang="en-US" dirty="0"/>
              <a:t>Devin is curious about the w/in trial dynamics of this</a:t>
            </a:r>
          </a:p>
          <a:p>
            <a:pPr lvl="1"/>
            <a:r>
              <a:rPr lang="en-US" dirty="0"/>
              <a:t>and Meriam brings up the </a:t>
            </a:r>
            <a:r>
              <a:rPr lang="en-US" dirty="0" err="1"/>
              <a:t>fano</a:t>
            </a:r>
            <a:r>
              <a:rPr lang="en-US" dirty="0"/>
              <a:t> factor here - compare new and old images</a:t>
            </a:r>
          </a:p>
          <a:p>
            <a:pPr lvl="1"/>
            <a:r>
              <a:rPr lang="en-US" dirty="0"/>
              <a:t>and also the reversals vs. the </a:t>
            </a:r>
            <a:r>
              <a:rPr lang="en-US" dirty="0" err="1"/>
              <a:t>nons</a:t>
            </a:r>
            <a:r>
              <a:rPr lang="en-US" dirty="0"/>
              <a:t> and the changing goal states</a:t>
            </a:r>
          </a:p>
          <a:p>
            <a:endParaRPr lang="en-US" dirty="0"/>
          </a:p>
          <a:p>
            <a:r>
              <a:rPr lang="en-US" dirty="0">
                <a:highlight>
                  <a:srgbClr val="FFFF00"/>
                </a:highlight>
              </a:rPr>
              <a:t>show that the other 2 are true for both new images and reversals</a:t>
            </a:r>
          </a:p>
          <a:p>
            <a:pPr lvl="1"/>
            <a:r>
              <a:rPr lang="en-US" dirty="0">
                <a:highlight>
                  <a:srgbClr val="FFFF00"/>
                </a:highlight>
              </a:rPr>
              <a:t>in the </a:t>
            </a:r>
            <a:r>
              <a:rPr lang="en-US" dirty="0" err="1">
                <a:highlight>
                  <a:srgbClr val="FFFF00"/>
                </a:highlight>
              </a:rPr>
              <a:t>timecourse</a:t>
            </a:r>
            <a:r>
              <a:rPr lang="en-US" dirty="0">
                <a:highlight>
                  <a:srgbClr val="FFFF00"/>
                </a:highlight>
              </a:rPr>
              <a:t> analyses – only sparsity has weird dynamics</a:t>
            </a:r>
          </a:p>
          <a:p>
            <a:endParaRPr lang="en-US" dirty="0"/>
          </a:p>
          <a:p>
            <a:r>
              <a:rPr lang="en-US" dirty="0" err="1"/>
              <a:t>Mojtaba</a:t>
            </a:r>
            <a:r>
              <a:rPr lang="en-US" dirty="0"/>
              <a:t> would like to look at the anatomy - the distribution of neurons across the 2 axes</a:t>
            </a:r>
          </a:p>
        </p:txBody>
      </p:sp>
    </p:spTree>
    <p:extLst>
      <p:ext uri="{BB962C8B-B14F-4D97-AF65-F5344CB8AC3E}">
        <p14:creationId xmlns:p14="http://schemas.microsoft.com/office/powerpoint/2010/main" val="3560298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E3F2-21B8-AEB6-5452-2FC541945878}"/>
              </a:ext>
            </a:extLst>
          </p:cNvPr>
          <p:cNvSpPr>
            <a:spLocks noGrp="1"/>
          </p:cNvSpPr>
          <p:nvPr>
            <p:ph type="title"/>
          </p:nvPr>
        </p:nvSpPr>
        <p:spPr/>
        <p:txBody>
          <a:bodyPr/>
          <a:lstStyle/>
          <a:p>
            <a:r>
              <a:rPr lang="en-US" dirty="0"/>
              <a:t>What is our motivation here?</a:t>
            </a:r>
          </a:p>
        </p:txBody>
      </p:sp>
      <p:sp>
        <p:nvSpPr>
          <p:cNvPr id="3" name="Content Placeholder 2">
            <a:extLst>
              <a:ext uri="{FF2B5EF4-FFF2-40B4-BE49-F238E27FC236}">
                <a16:creationId xmlns:a16="http://schemas.microsoft.com/office/drawing/2014/main" id="{24843DD2-6C32-6B9E-F5E7-F97A6C28474C}"/>
              </a:ext>
            </a:extLst>
          </p:cNvPr>
          <p:cNvSpPr>
            <a:spLocks noGrp="1"/>
          </p:cNvSpPr>
          <p:nvPr>
            <p:ph idx="1"/>
          </p:nvPr>
        </p:nvSpPr>
        <p:spPr/>
        <p:txBody>
          <a:bodyPr/>
          <a:lstStyle/>
          <a:p>
            <a:r>
              <a:rPr lang="en-US" dirty="0"/>
              <a:t>Decrease during exploitation or increase during exploration?</a:t>
            </a:r>
          </a:p>
          <a:p>
            <a:endParaRPr lang="en-US" dirty="0"/>
          </a:p>
          <a:p>
            <a:r>
              <a:rPr lang="en-US" dirty="0"/>
              <a:t>Energetic demands?</a:t>
            </a:r>
          </a:p>
          <a:p>
            <a:endParaRPr lang="en-US" dirty="0"/>
          </a:p>
          <a:p>
            <a:r>
              <a:rPr lang="en-US" dirty="0"/>
              <a:t>General property?</a:t>
            </a:r>
          </a:p>
        </p:txBody>
      </p:sp>
      <p:pic>
        <p:nvPicPr>
          <p:cNvPr id="4" name="Picture 3">
            <a:extLst>
              <a:ext uri="{FF2B5EF4-FFF2-40B4-BE49-F238E27FC236}">
                <a16:creationId xmlns:a16="http://schemas.microsoft.com/office/drawing/2014/main" id="{C6ECA583-9F52-E429-F38F-C4C3E722FD8F}"/>
              </a:ext>
            </a:extLst>
          </p:cNvPr>
          <p:cNvPicPr>
            <a:picLocks noChangeAspect="1"/>
          </p:cNvPicPr>
          <p:nvPr/>
        </p:nvPicPr>
        <p:blipFill>
          <a:blip r:embed="rId2"/>
          <a:stretch>
            <a:fillRect/>
          </a:stretch>
        </p:blipFill>
        <p:spPr>
          <a:xfrm>
            <a:off x="8131654" y="3718046"/>
            <a:ext cx="3486622" cy="2593854"/>
          </a:xfrm>
          <a:prstGeom prst="rect">
            <a:avLst/>
          </a:prstGeom>
        </p:spPr>
      </p:pic>
      <p:pic>
        <p:nvPicPr>
          <p:cNvPr id="5" name="Picture 4">
            <a:extLst>
              <a:ext uri="{FF2B5EF4-FFF2-40B4-BE49-F238E27FC236}">
                <a16:creationId xmlns:a16="http://schemas.microsoft.com/office/drawing/2014/main" id="{DB66489B-A31A-2944-DDFE-237A91B6B95F}"/>
              </a:ext>
            </a:extLst>
          </p:cNvPr>
          <p:cNvPicPr>
            <a:picLocks noChangeAspect="1"/>
          </p:cNvPicPr>
          <p:nvPr/>
        </p:nvPicPr>
        <p:blipFill>
          <a:blip r:embed="rId3"/>
          <a:srcRect l="44205" t="52279"/>
          <a:stretch/>
        </p:blipFill>
        <p:spPr>
          <a:xfrm>
            <a:off x="4527396" y="3954553"/>
            <a:ext cx="3207956" cy="2163057"/>
          </a:xfrm>
          <a:prstGeom prst="rect">
            <a:avLst/>
          </a:prstGeom>
        </p:spPr>
      </p:pic>
    </p:spTree>
    <p:extLst>
      <p:ext uri="{BB962C8B-B14F-4D97-AF65-F5344CB8AC3E}">
        <p14:creationId xmlns:p14="http://schemas.microsoft.com/office/powerpoint/2010/main" val="1110665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744D-F669-4E98-820A-261E45E1BD6D}"/>
              </a:ext>
            </a:extLst>
          </p:cNvPr>
          <p:cNvSpPr>
            <a:spLocks noGrp="1"/>
          </p:cNvSpPr>
          <p:nvPr>
            <p:ph type="title"/>
          </p:nvPr>
        </p:nvSpPr>
        <p:spPr>
          <a:xfrm>
            <a:off x="838200" y="258589"/>
            <a:ext cx="5879123" cy="1467462"/>
          </a:xfrm>
        </p:spPr>
        <p:txBody>
          <a:bodyPr>
            <a:normAutofit/>
          </a:bodyPr>
          <a:lstStyle/>
          <a:p>
            <a:r>
              <a:rPr lang="en-US" sz="3000" b="1" dirty="0"/>
              <a:t>Figure 1: </a:t>
            </a:r>
            <a:r>
              <a:rPr lang="en-US" sz="3000" dirty="0"/>
              <a:t>Task design and model</a:t>
            </a:r>
          </a:p>
        </p:txBody>
      </p:sp>
      <p:pic>
        <p:nvPicPr>
          <p:cNvPr id="5" name="Picture 4">
            <a:extLst>
              <a:ext uri="{FF2B5EF4-FFF2-40B4-BE49-F238E27FC236}">
                <a16:creationId xmlns:a16="http://schemas.microsoft.com/office/drawing/2014/main" id="{CBBC2484-36E2-8D72-A8DC-6B3BFE0792F0}"/>
              </a:ext>
            </a:extLst>
          </p:cNvPr>
          <p:cNvPicPr>
            <a:picLocks noChangeAspect="1"/>
          </p:cNvPicPr>
          <p:nvPr/>
        </p:nvPicPr>
        <p:blipFill>
          <a:blip r:embed="rId3"/>
          <a:srcRect t="9448"/>
          <a:stretch/>
        </p:blipFill>
        <p:spPr>
          <a:xfrm>
            <a:off x="0" y="1547413"/>
            <a:ext cx="4288865" cy="3031767"/>
          </a:xfrm>
          <a:prstGeom prst="rect">
            <a:avLst/>
          </a:prstGeom>
        </p:spPr>
      </p:pic>
      <p:pic>
        <p:nvPicPr>
          <p:cNvPr id="7" name="Picture 6">
            <a:extLst>
              <a:ext uri="{FF2B5EF4-FFF2-40B4-BE49-F238E27FC236}">
                <a16:creationId xmlns:a16="http://schemas.microsoft.com/office/drawing/2014/main" id="{78D88378-8AA9-3791-2A96-318DF1AAB486}"/>
              </a:ext>
            </a:extLst>
          </p:cNvPr>
          <p:cNvPicPr>
            <a:picLocks noChangeAspect="1"/>
          </p:cNvPicPr>
          <p:nvPr/>
        </p:nvPicPr>
        <p:blipFill>
          <a:blip r:embed="rId4"/>
          <a:srcRect t="1180" b="50000"/>
          <a:stretch/>
        </p:blipFill>
        <p:spPr>
          <a:xfrm>
            <a:off x="744519" y="4751198"/>
            <a:ext cx="3782877" cy="1499490"/>
          </a:xfrm>
          <a:prstGeom prst="rect">
            <a:avLst/>
          </a:prstGeom>
        </p:spPr>
      </p:pic>
      <p:pic>
        <p:nvPicPr>
          <p:cNvPr id="15" name="Picture 14">
            <a:extLst>
              <a:ext uri="{FF2B5EF4-FFF2-40B4-BE49-F238E27FC236}">
                <a16:creationId xmlns:a16="http://schemas.microsoft.com/office/drawing/2014/main" id="{8E8420E9-32C1-2888-2DB7-9D7EC7B44DAA}"/>
              </a:ext>
            </a:extLst>
          </p:cNvPr>
          <p:cNvPicPr>
            <a:picLocks noChangeAspect="1"/>
          </p:cNvPicPr>
          <p:nvPr/>
        </p:nvPicPr>
        <p:blipFill>
          <a:blip r:embed="rId5"/>
          <a:srcRect l="56956" t="79798" r="-2212"/>
          <a:stretch/>
        </p:blipFill>
        <p:spPr>
          <a:xfrm>
            <a:off x="7593779" y="198058"/>
            <a:ext cx="2100653" cy="1392995"/>
          </a:xfrm>
          <a:prstGeom prst="rect">
            <a:avLst/>
          </a:prstGeom>
        </p:spPr>
      </p:pic>
      <p:sp>
        <p:nvSpPr>
          <p:cNvPr id="20" name="TextBox 19">
            <a:extLst>
              <a:ext uri="{FF2B5EF4-FFF2-40B4-BE49-F238E27FC236}">
                <a16:creationId xmlns:a16="http://schemas.microsoft.com/office/drawing/2014/main" id="{11C8B8AB-4BCD-9191-FC99-9BAFC510597B}"/>
              </a:ext>
            </a:extLst>
          </p:cNvPr>
          <p:cNvSpPr txBox="1"/>
          <p:nvPr/>
        </p:nvSpPr>
        <p:spPr>
          <a:xfrm>
            <a:off x="0" y="6246058"/>
            <a:ext cx="4059766" cy="584775"/>
          </a:xfrm>
          <a:prstGeom prst="rect">
            <a:avLst/>
          </a:prstGeom>
          <a:noFill/>
        </p:spPr>
        <p:txBody>
          <a:bodyPr wrap="none" rtlCol="0">
            <a:spAutoFit/>
          </a:bodyPr>
          <a:lstStyle/>
          <a:p>
            <a:r>
              <a:rPr lang="en-US" sz="1600" i="1" dirty="0"/>
              <a:t>data: </a:t>
            </a:r>
            <a:r>
              <a:rPr lang="en-US" sz="1600" dirty="0" err="1"/>
              <a:t>Bartolo</a:t>
            </a:r>
            <a:r>
              <a:rPr lang="en-US" sz="1600" dirty="0"/>
              <a:t> &amp; </a:t>
            </a:r>
            <a:r>
              <a:rPr lang="en-US" sz="1600" dirty="0" err="1"/>
              <a:t>Averbeck</a:t>
            </a:r>
            <a:r>
              <a:rPr lang="en-US" sz="1600" dirty="0"/>
              <a:t>, </a:t>
            </a:r>
            <a:r>
              <a:rPr lang="en-US" sz="1600" i="1" dirty="0"/>
              <a:t>Neuron </a:t>
            </a:r>
            <a:r>
              <a:rPr lang="en-US" sz="1600" dirty="0"/>
              <a:t>2020;</a:t>
            </a:r>
          </a:p>
          <a:p>
            <a:r>
              <a:rPr lang="en-US" sz="1600" dirty="0"/>
              <a:t>Tang, </a:t>
            </a:r>
            <a:r>
              <a:rPr lang="en-US" sz="1600" dirty="0" err="1"/>
              <a:t>Bartolo</a:t>
            </a:r>
            <a:r>
              <a:rPr lang="en-US" sz="1600" dirty="0"/>
              <a:t>, </a:t>
            </a:r>
            <a:r>
              <a:rPr lang="en-US" sz="1600" dirty="0" err="1"/>
              <a:t>Averbeck</a:t>
            </a:r>
            <a:r>
              <a:rPr lang="en-US" sz="1600" dirty="0"/>
              <a:t>, </a:t>
            </a:r>
            <a:r>
              <a:rPr lang="en-US" sz="1600" i="1" dirty="0"/>
              <a:t>Nat Comms </a:t>
            </a:r>
            <a:r>
              <a:rPr lang="en-US" sz="1600" dirty="0"/>
              <a:t>2021</a:t>
            </a:r>
          </a:p>
        </p:txBody>
      </p:sp>
      <p:sp>
        <p:nvSpPr>
          <p:cNvPr id="21" name="Rectangle 20">
            <a:extLst>
              <a:ext uri="{FF2B5EF4-FFF2-40B4-BE49-F238E27FC236}">
                <a16:creationId xmlns:a16="http://schemas.microsoft.com/office/drawing/2014/main" id="{2F62D6C7-85B8-6CEC-55B6-2353BFCF7335}"/>
              </a:ext>
            </a:extLst>
          </p:cNvPr>
          <p:cNvSpPr/>
          <p:nvPr/>
        </p:nvSpPr>
        <p:spPr>
          <a:xfrm>
            <a:off x="231743" y="3211758"/>
            <a:ext cx="697422" cy="498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658F13A-3F15-7A56-DF32-6F0D7DB12E52}"/>
              </a:ext>
            </a:extLst>
          </p:cNvPr>
          <p:cNvSpPr txBox="1"/>
          <p:nvPr/>
        </p:nvSpPr>
        <p:spPr>
          <a:xfrm>
            <a:off x="5429452" y="6336776"/>
            <a:ext cx="5982964" cy="646331"/>
          </a:xfrm>
          <a:prstGeom prst="rect">
            <a:avLst/>
          </a:prstGeom>
          <a:noFill/>
        </p:spPr>
        <p:txBody>
          <a:bodyPr wrap="square" rtlCol="0">
            <a:spAutoFit/>
          </a:bodyPr>
          <a:lstStyle/>
          <a:p>
            <a:r>
              <a:rPr lang="en-US" i="1" dirty="0"/>
              <a:t>maybe: model predicts explore is less stable than exploit; so it should be more energetically demanding?</a:t>
            </a:r>
          </a:p>
        </p:txBody>
      </p:sp>
      <p:pic>
        <p:nvPicPr>
          <p:cNvPr id="42" name="Picture 41">
            <a:extLst>
              <a:ext uri="{FF2B5EF4-FFF2-40B4-BE49-F238E27FC236}">
                <a16:creationId xmlns:a16="http://schemas.microsoft.com/office/drawing/2014/main" id="{493F13E7-B1C0-44D8-4D02-B58D6521F6B0}"/>
              </a:ext>
            </a:extLst>
          </p:cNvPr>
          <p:cNvPicPr>
            <a:picLocks noChangeAspect="1"/>
          </p:cNvPicPr>
          <p:nvPr/>
        </p:nvPicPr>
        <p:blipFill>
          <a:blip r:embed="rId6"/>
          <a:srcRect l="5983" t="2557" b="49722"/>
          <a:stretch/>
        </p:blipFill>
        <p:spPr>
          <a:xfrm>
            <a:off x="3907392" y="1673414"/>
            <a:ext cx="5270781" cy="2109122"/>
          </a:xfrm>
          <a:prstGeom prst="rect">
            <a:avLst/>
          </a:prstGeom>
        </p:spPr>
      </p:pic>
      <p:pic>
        <p:nvPicPr>
          <p:cNvPr id="43" name="Picture 42">
            <a:extLst>
              <a:ext uri="{FF2B5EF4-FFF2-40B4-BE49-F238E27FC236}">
                <a16:creationId xmlns:a16="http://schemas.microsoft.com/office/drawing/2014/main" id="{3802095A-ABFC-313B-48B8-168E696744F3}"/>
              </a:ext>
            </a:extLst>
          </p:cNvPr>
          <p:cNvPicPr>
            <a:picLocks noChangeAspect="1"/>
          </p:cNvPicPr>
          <p:nvPr/>
        </p:nvPicPr>
        <p:blipFill>
          <a:blip r:embed="rId6"/>
          <a:srcRect l="3539" t="52279" r="56304"/>
          <a:stretch/>
        </p:blipFill>
        <p:spPr>
          <a:xfrm>
            <a:off x="8796178" y="1860512"/>
            <a:ext cx="2105406" cy="1972490"/>
          </a:xfrm>
          <a:prstGeom prst="rect">
            <a:avLst/>
          </a:prstGeom>
        </p:spPr>
      </p:pic>
      <p:pic>
        <p:nvPicPr>
          <p:cNvPr id="44" name="Picture 43">
            <a:extLst>
              <a:ext uri="{FF2B5EF4-FFF2-40B4-BE49-F238E27FC236}">
                <a16:creationId xmlns:a16="http://schemas.microsoft.com/office/drawing/2014/main" id="{4AC5E93A-163D-73F3-67E3-E339C43A3C37}"/>
              </a:ext>
            </a:extLst>
          </p:cNvPr>
          <p:cNvPicPr>
            <a:picLocks noChangeAspect="1"/>
          </p:cNvPicPr>
          <p:nvPr/>
        </p:nvPicPr>
        <p:blipFill>
          <a:blip r:embed="rId7"/>
          <a:stretch>
            <a:fillRect/>
          </a:stretch>
        </p:blipFill>
        <p:spPr>
          <a:xfrm>
            <a:off x="4511066" y="4066635"/>
            <a:ext cx="3082713" cy="1944353"/>
          </a:xfrm>
          <a:prstGeom prst="rect">
            <a:avLst/>
          </a:prstGeom>
        </p:spPr>
      </p:pic>
      <p:pic>
        <p:nvPicPr>
          <p:cNvPr id="45" name="Picture 44">
            <a:extLst>
              <a:ext uri="{FF2B5EF4-FFF2-40B4-BE49-F238E27FC236}">
                <a16:creationId xmlns:a16="http://schemas.microsoft.com/office/drawing/2014/main" id="{FBD34480-6A8D-C46E-B6A5-110CC451B5A2}"/>
              </a:ext>
            </a:extLst>
          </p:cNvPr>
          <p:cNvPicPr>
            <a:picLocks noChangeAspect="1"/>
          </p:cNvPicPr>
          <p:nvPr/>
        </p:nvPicPr>
        <p:blipFill>
          <a:blip r:embed="rId8"/>
          <a:stretch>
            <a:fillRect/>
          </a:stretch>
        </p:blipFill>
        <p:spPr>
          <a:xfrm>
            <a:off x="9911745" y="3549051"/>
            <a:ext cx="1702364" cy="1749218"/>
          </a:xfrm>
          <a:prstGeom prst="rect">
            <a:avLst/>
          </a:prstGeom>
        </p:spPr>
      </p:pic>
      <p:pic>
        <p:nvPicPr>
          <p:cNvPr id="46" name="Picture 45">
            <a:extLst>
              <a:ext uri="{FF2B5EF4-FFF2-40B4-BE49-F238E27FC236}">
                <a16:creationId xmlns:a16="http://schemas.microsoft.com/office/drawing/2014/main" id="{81140E17-8535-E4EC-A4C8-CBA5D7C452D7}"/>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23789"/>
          <a:stretch/>
        </p:blipFill>
        <p:spPr>
          <a:xfrm>
            <a:off x="9848881" y="227900"/>
            <a:ext cx="1708317" cy="1467461"/>
          </a:xfrm>
          <a:prstGeom prst="rect">
            <a:avLst/>
          </a:prstGeom>
        </p:spPr>
      </p:pic>
      <p:pic>
        <p:nvPicPr>
          <p:cNvPr id="48" name="Picture 47">
            <a:extLst>
              <a:ext uri="{FF2B5EF4-FFF2-40B4-BE49-F238E27FC236}">
                <a16:creationId xmlns:a16="http://schemas.microsoft.com/office/drawing/2014/main" id="{9D24469B-65FA-7CAF-7AE5-AE974EBA6BD5}"/>
              </a:ext>
            </a:extLst>
          </p:cNvPr>
          <p:cNvPicPr>
            <a:picLocks noChangeAspect="1"/>
          </p:cNvPicPr>
          <p:nvPr/>
        </p:nvPicPr>
        <p:blipFill>
          <a:blip r:embed="rId10"/>
          <a:srcRect l="41608" t="51217" r="36191"/>
          <a:stretch/>
        </p:blipFill>
        <p:spPr>
          <a:xfrm>
            <a:off x="10994085" y="1939479"/>
            <a:ext cx="1226388" cy="1753339"/>
          </a:xfrm>
          <a:prstGeom prst="rect">
            <a:avLst/>
          </a:prstGeom>
        </p:spPr>
      </p:pic>
      <p:pic>
        <p:nvPicPr>
          <p:cNvPr id="50" name="Picture 49">
            <a:extLst>
              <a:ext uri="{FF2B5EF4-FFF2-40B4-BE49-F238E27FC236}">
                <a16:creationId xmlns:a16="http://schemas.microsoft.com/office/drawing/2014/main" id="{41077BFC-F84A-A23A-A096-387941C2C52F}"/>
              </a:ext>
            </a:extLst>
          </p:cNvPr>
          <p:cNvPicPr>
            <a:picLocks noChangeAspect="1"/>
          </p:cNvPicPr>
          <p:nvPr/>
        </p:nvPicPr>
        <p:blipFill>
          <a:blip r:embed="rId11"/>
          <a:stretch>
            <a:fillRect/>
          </a:stretch>
        </p:blipFill>
        <p:spPr>
          <a:xfrm>
            <a:off x="7556564" y="3704096"/>
            <a:ext cx="2109305" cy="1330397"/>
          </a:xfrm>
          <a:prstGeom prst="rect">
            <a:avLst/>
          </a:prstGeom>
        </p:spPr>
      </p:pic>
      <p:pic>
        <p:nvPicPr>
          <p:cNvPr id="52" name="Picture 51">
            <a:extLst>
              <a:ext uri="{FF2B5EF4-FFF2-40B4-BE49-F238E27FC236}">
                <a16:creationId xmlns:a16="http://schemas.microsoft.com/office/drawing/2014/main" id="{7CB3747F-22A6-2B5B-80A4-257F78967609}"/>
              </a:ext>
            </a:extLst>
          </p:cNvPr>
          <p:cNvPicPr>
            <a:picLocks noChangeAspect="1"/>
          </p:cNvPicPr>
          <p:nvPr/>
        </p:nvPicPr>
        <p:blipFill>
          <a:blip r:embed="rId12"/>
          <a:stretch>
            <a:fillRect/>
          </a:stretch>
        </p:blipFill>
        <p:spPr>
          <a:xfrm>
            <a:off x="7544777" y="4936039"/>
            <a:ext cx="2109305" cy="1330397"/>
          </a:xfrm>
          <a:prstGeom prst="rect">
            <a:avLst/>
          </a:prstGeom>
        </p:spPr>
      </p:pic>
      <p:pic>
        <p:nvPicPr>
          <p:cNvPr id="54" name="Picture 53">
            <a:extLst>
              <a:ext uri="{FF2B5EF4-FFF2-40B4-BE49-F238E27FC236}">
                <a16:creationId xmlns:a16="http://schemas.microsoft.com/office/drawing/2014/main" id="{CEC01748-AFD0-0D03-D05B-478167D3B22B}"/>
              </a:ext>
            </a:extLst>
          </p:cNvPr>
          <p:cNvPicPr>
            <a:picLocks noChangeAspect="1"/>
          </p:cNvPicPr>
          <p:nvPr/>
        </p:nvPicPr>
        <p:blipFill>
          <a:blip r:embed="rId13"/>
          <a:stretch>
            <a:fillRect/>
          </a:stretch>
        </p:blipFill>
        <p:spPr>
          <a:xfrm>
            <a:off x="10033271" y="5290512"/>
            <a:ext cx="1574008" cy="1617329"/>
          </a:xfrm>
          <a:prstGeom prst="rect">
            <a:avLst/>
          </a:prstGeom>
        </p:spPr>
      </p:pic>
    </p:spTree>
    <p:extLst>
      <p:ext uri="{BB962C8B-B14F-4D97-AF65-F5344CB8AC3E}">
        <p14:creationId xmlns:p14="http://schemas.microsoft.com/office/powerpoint/2010/main" val="2464306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3073273-0A03-3AC4-9E5E-73D4F0451EFD}"/>
              </a:ext>
            </a:extLst>
          </p:cNvPr>
          <p:cNvPicPr>
            <a:picLocks noChangeAspect="1"/>
          </p:cNvPicPr>
          <p:nvPr/>
        </p:nvPicPr>
        <p:blipFill>
          <a:blip r:embed="rId2"/>
          <a:srcRect r="35767"/>
          <a:stretch/>
        </p:blipFill>
        <p:spPr>
          <a:xfrm>
            <a:off x="758119" y="2288711"/>
            <a:ext cx="3075777" cy="3591339"/>
          </a:xfrm>
          <a:prstGeom prst="rect">
            <a:avLst/>
          </a:prstGeom>
        </p:spPr>
      </p:pic>
      <p:sp>
        <p:nvSpPr>
          <p:cNvPr id="2" name="Title 1">
            <a:extLst>
              <a:ext uri="{FF2B5EF4-FFF2-40B4-BE49-F238E27FC236}">
                <a16:creationId xmlns:a16="http://schemas.microsoft.com/office/drawing/2014/main" id="{5D8DDBD9-5445-4369-A2F3-1A572CF1D1A6}"/>
              </a:ext>
            </a:extLst>
          </p:cNvPr>
          <p:cNvSpPr>
            <a:spLocks noGrp="1"/>
          </p:cNvSpPr>
          <p:nvPr>
            <p:ph type="title"/>
          </p:nvPr>
        </p:nvSpPr>
        <p:spPr>
          <a:xfrm>
            <a:off x="838200" y="365125"/>
            <a:ext cx="7945582" cy="1325563"/>
          </a:xfrm>
        </p:spPr>
        <p:txBody>
          <a:bodyPr>
            <a:normAutofit/>
          </a:bodyPr>
          <a:lstStyle/>
          <a:p>
            <a:r>
              <a:rPr lang="en-US" sz="3000" b="1" dirty="0"/>
              <a:t>Figure 2: </a:t>
            </a:r>
            <a:r>
              <a:rPr lang="en-US" sz="3000" dirty="0"/>
              <a:t>Spiking activity is </a:t>
            </a:r>
            <a:r>
              <a:rPr lang="en-US" sz="3000" i="1" dirty="0"/>
              <a:t>higher</a:t>
            </a:r>
            <a:r>
              <a:rPr lang="en-US" sz="3000" dirty="0"/>
              <a:t> and </a:t>
            </a:r>
            <a:r>
              <a:rPr lang="en-US" sz="3000" i="1" dirty="0"/>
              <a:t>denser</a:t>
            </a:r>
            <a:r>
              <a:rPr lang="en-US" sz="3000" dirty="0"/>
              <a:t> during exploratory decisions.</a:t>
            </a:r>
          </a:p>
        </p:txBody>
      </p:sp>
      <p:pic>
        <p:nvPicPr>
          <p:cNvPr id="7" name="Picture 6">
            <a:extLst>
              <a:ext uri="{FF2B5EF4-FFF2-40B4-BE49-F238E27FC236}">
                <a16:creationId xmlns:a16="http://schemas.microsoft.com/office/drawing/2014/main" id="{BB4275BD-4125-01DF-43D4-BC2D3131D30A}"/>
              </a:ext>
            </a:extLst>
          </p:cNvPr>
          <p:cNvPicPr>
            <a:picLocks noChangeAspect="1"/>
          </p:cNvPicPr>
          <p:nvPr/>
        </p:nvPicPr>
        <p:blipFill>
          <a:blip r:embed="rId3"/>
          <a:stretch>
            <a:fillRect/>
          </a:stretch>
        </p:blipFill>
        <p:spPr>
          <a:xfrm>
            <a:off x="10305504" y="1770210"/>
            <a:ext cx="1817641" cy="1853583"/>
          </a:xfrm>
          <a:prstGeom prst="rect">
            <a:avLst/>
          </a:prstGeom>
        </p:spPr>
      </p:pic>
      <p:pic>
        <p:nvPicPr>
          <p:cNvPr id="11" name="Picture 10">
            <a:extLst>
              <a:ext uri="{FF2B5EF4-FFF2-40B4-BE49-F238E27FC236}">
                <a16:creationId xmlns:a16="http://schemas.microsoft.com/office/drawing/2014/main" id="{BBE23F5D-353C-8B43-24B2-9CD5ED21AABF}"/>
              </a:ext>
            </a:extLst>
          </p:cNvPr>
          <p:cNvPicPr>
            <a:picLocks noChangeAspect="1"/>
          </p:cNvPicPr>
          <p:nvPr/>
        </p:nvPicPr>
        <p:blipFill>
          <a:blip r:embed="rId4"/>
          <a:srcRect l="63587" t="5722" r="1950" b="60633"/>
          <a:stretch/>
        </p:blipFill>
        <p:spPr>
          <a:xfrm rot="2700000">
            <a:off x="2517896" y="2193869"/>
            <a:ext cx="2005949" cy="1468763"/>
          </a:xfrm>
          <a:prstGeom prst="rect">
            <a:avLst/>
          </a:prstGeom>
        </p:spPr>
      </p:pic>
      <p:sp>
        <p:nvSpPr>
          <p:cNvPr id="12" name="TextBox 11">
            <a:extLst>
              <a:ext uri="{FF2B5EF4-FFF2-40B4-BE49-F238E27FC236}">
                <a16:creationId xmlns:a16="http://schemas.microsoft.com/office/drawing/2014/main" id="{85FA9691-D3B2-E68E-6BCD-ADE4023157CB}"/>
              </a:ext>
            </a:extLst>
          </p:cNvPr>
          <p:cNvSpPr txBox="1"/>
          <p:nvPr/>
        </p:nvSpPr>
        <p:spPr>
          <a:xfrm>
            <a:off x="4638720" y="1935520"/>
            <a:ext cx="2143908" cy="1477328"/>
          </a:xfrm>
          <a:prstGeom prst="rect">
            <a:avLst/>
          </a:prstGeom>
          <a:noFill/>
        </p:spPr>
        <p:txBody>
          <a:bodyPr wrap="square" rtlCol="0">
            <a:spAutoFit/>
          </a:bodyPr>
          <a:lstStyle/>
          <a:p>
            <a:r>
              <a:rPr lang="en-US" dirty="0"/>
              <a:t>would be nice to illustrate an example session for the sparsity; this is a cartoon</a:t>
            </a:r>
          </a:p>
        </p:txBody>
      </p:sp>
      <p:pic>
        <p:nvPicPr>
          <p:cNvPr id="14" name="Picture 13">
            <a:extLst>
              <a:ext uri="{FF2B5EF4-FFF2-40B4-BE49-F238E27FC236}">
                <a16:creationId xmlns:a16="http://schemas.microsoft.com/office/drawing/2014/main" id="{993FEA6F-88E5-8201-F3F1-B16A0DA3C467}"/>
              </a:ext>
            </a:extLst>
          </p:cNvPr>
          <p:cNvPicPr>
            <a:picLocks noChangeAspect="1"/>
          </p:cNvPicPr>
          <p:nvPr/>
        </p:nvPicPr>
        <p:blipFill>
          <a:blip r:embed="rId5"/>
          <a:stretch>
            <a:fillRect/>
          </a:stretch>
        </p:blipFill>
        <p:spPr>
          <a:xfrm>
            <a:off x="6997278" y="5783182"/>
            <a:ext cx="4533900" cy="1079500"/>
          </a:xfrm>
          <a:prstGeom prst="rect">
            <a:avLst/>
          </a:prstGeom>
        </p:spPr>
      </p:pic>
      <p:pic>
        <p:nvPicPr>
          <p:cNvPr id="16" name="Picture 15">
            <a:extLst>
              <a:ext uri="{FF2B5EF4-FFF2-40B4-BE49-F238E27FC236}">
                <a16:creationId xmlns:a16="http://schemas.microsoft.com/office/drawing/2014/main" id="{639D1805-30BB-752D-5984-24EB90E2573F}"/>
              </a:ext>
            </a:extLst>
          </p:cNvPr>
          <p:cNvPicPr>
            <a:picLocks noChangeAspect="1"/>
          </p:cNvPicPr>
          <p:nvPr/>
        </p:nvPicPr>
        <p:blipFill>
          <a:blip r:embed="rId6"/>
          <a:stretch>
            <a:fillRect/>
          </a:stretch>
        </p:blipFill>
        <p:spPr>
          <a:xfrm>
            <a:off x="1685641" y="5775686"/>
            <a:ext cx="4699000" cy="1079500"/>
          </a:xfrm>
          <a:prstGeom prst="rect">
            <a:avLst/>
          </a:prstGeom>
        </p:spPr>
      </p:pic>
      <p:sp>
        <p:nvSpPr>
          <p:cNvPr id="17" name="TextBox 16">
            <a:extLst>
              <a:ext uri="{FF2B5EF4-FFF2-40B4-BE49-F238E27FC236}">
                <a16:creationId xmlns:a16="http://schemas.microsoft.com/office/drawing/2014/main" id="{8F864EEF-9111-AC60-7371-555C78BC82E2}"/>
              </a:ext>
            </a:extLst>
          </p:cNvPr>
          <p:cNvSpPr txBox="1"/>
          <p:nvPr/>
        </p:nvSpPr>
        <p:spPr>
          <a:xfrm>
            <a:off x="186413" y="5992271"/>
            <a:ext cx="1372564" cy="646331"/>
          </a:xfrm>
          <a:prstGeom prst="rect">
            <a:avLst/>
          </a:prstGeom>
          <a:noFill/>
        </p:spPr>
        <p:txBody>
          <a:bodyPr wrap="square" rtlCol="0">
            <a:spAutoFit/>
          </a:bodyPr>
          <a:lstStyle/>
          <a:p>
            <a:r>
              <a:rPr lang="en-US" i="1" dirty="0"/>
              <a:t>not due to last reward:</a:t>
            </a:r>
          </a:p>
        </p:txBody>
      </p:sp>
      <p:pic>
        <p:nvPicPr>
          <p:cNvPr id="29" name="Picture 28">
            <a:extLst>
              <a:ext uri="{FF2B5EF4-FFF2-40B4-BE49-F238E27FC236}">
                <a16:creationId xmlns:a16="http://schemas.microsoft.com/office/drawing/2014/main" id="{8BC400F9-B076-FDDD-3990-FEF497AF0047}"/>
              </a:ext>
            </a:extLst>
          </p:cNvPr>
          <p:cNvPicPr>
            <a:picLocks noChangeAspect="1"/>
          </p:cNvPicPr>
          <p:nvPr/>
        </p:nvPicPr>
        <p:blipFill>
          <a:blip r:embed="rId7"/>
          <a:stretch>
            <a:fillRect/>
          </a:stretch>
        </p:blipFill>
        <p:spPr>
          <a:xfrm>
            <a:off x="4086414" y="3380069"/>
            <a:ext cx="2143908" cy="2202915"/>
          </a:xfrm>
          <a:prstGeom prst="rect">
            <a:avLst/>
          </a:prstGeom>
        </p:spPr>
      </p:pic>
      <p:pic>
        <p:nvPicPr>
          <p:cNvPr id="30" name="Picture 29">
            <a:extLst>
              <a:ext uri="{FF2B5EF4-FFF2-40B4-BE49-F238E27FC236}">
                <a16:creationId xmlns:a16="http://schemas.microsoft.com/office/drawing/2014/main" id="{196B506B-16FA-1822-AA98-87B55F2AEB2A}"/>
              </a:ext>
            </a:extLst>
          </p:cNvPr>
          <p:cNvPicPr>
            <a:picLocks noChangeAspect="1"/>
          </p:cNvPicPr>
          <p:nvPr/>
        </p:nvPicPr>
        <p:blipFill>
          <a:blip r:embed="rId2"/>
          <a:srcRect l="64550" t="53026" r="5317"/>
          <a:stretch/>
        </p:blipFill>
        <p:spPr>
          <a:xfrm>
            <a:off x="8721750" y="3774742"/>
            <a:ext cx="1711479" cy="2000944"/>
          </a:xfrm>
          <a:prstGeom prst="rect">
            <a:avLst/>
          </a:prstGeom>
        </p:spPr>
      </p:pic>
      <p:pic>
        <p:nvPicPr>
          <p:cNvPr id="31" name="Picture 30">
            <a:extLst>
              <a:ext uri="{FF2B5EF4-FFF2-40B4-BE49-F238E27FC236}">
                <a16:creationId xmlns:a16="http://schemas.microsoft.com/office/drawing/2014/main" id="{E14607FF-ED64-E171-9D94-5CA4DC63DBF8}"/>
              </a:ext>
            </a:extLst>
          </p:cNvPr>
          <p:cNvPicPr>
            <a:picLocks noChangeAspect="1"/>
          </p:cNvPicPr>
          <p:nvPr/>
        </p:nvPicPr>
        <p:blipFill>
          <a:blip r:embed="rId8"/>
          <a:stretch>
            <a:fillRect/>
          </a:stretch>
        </p:blipFill>
        <p:spPr>
          <a:xfrm>
            <a:off x="6606781" y="3426561"/>
            <a:ext cx="2155232" cy="2214550"/>
          </a:xfrm>
          <a:prstGeom prst="rect">
            <a:avLst/>
          </a:prstGeom>
        </p:spPr>
      </p:pic>
      <p:pic>
        <p:nvPicPr>
          <p:cNvPr id="32" name="Picture 31">
            <a:extLst>
              <a:ext uri="{FF2B5EF4-FFF2-40B4-BE49-F238E27FC236}">
                <a16:creationId xmlns:a16="http://schemas.microsoft.com/office/drawing/2014/main" id="{C739D737-1812-46CC-3F5C-627494765DC0}"/>
              </a:ext>
            </a:extLst>
          </p:cNvPr>
          <p:cNvPicPr>
            <a:picLocks noChangeAspect="1"/>
          </p:cNvPicPr>
          <p:nvPr/>
        </p:nvPicPr>
        <p:blipFill>
          <a:blip r:embed="rId9"/>
          <a:srcRect l="23013" r="46018" b="80121"/>
          <a:stretch/>
        </p:blipFill>
        <p:spPr>
          <a:xfrm>
            <a:off x="7043153" y="1940771"/>
            <a:ext cx="1282487" cy="1512460"/>
          </a:xfrm>
          <a:prstGeom prst="rect">
            <a:avLst/>
          </a:prstGeom>
        </p:spPr>
      </p:pic>
      <p:pic>
        <p:nvPicPr>
          <p:cNvPr id="33" name="Picture 32">
            <a:extLst>
              <a:ext uri="{FF2B5EF4-FFF2-40B4-BE49-F238E27FC236}">
                <a16:creationId xmlns:a16="http://schemas.microsoft.com/office/drawing/2014/main" id="{E2F2E387-6D87-7289-D1A5-FEA0019C8673}"/>
              </a:ext>
            </a:extLst>
          </p:cNvPr>
          <p:cNvPicPr>
            <a:picLocks noChangeAspect="1"/>
          </p:cNvPicPr>
          <p:nvPr/>
        </p:nvPicPr>
        <p:blipFill>
          <a:blip r:embed="rId10"/>
          <a:stretch>
            <a:fillRect/>
          </a:stretch>
        </p:blipFill>
        <p:spPr>
          <a:xfrm>
            <a:off x="7569200" y="405643"/>
            <a:ext cx="4622800" cy="1104900"/>
          </a:xfrm>
          <a:prstGeom prst="rect">
            <a:avLst/>
          </a:prstGeom>
        </p:spPr>
      </p:pic>
      <p:pic>
        <p:nvPicPr>
          <p:cNvPr id="37" name="Picture 36">
            <a:extLst>
              <a:ext uri="{FF2B5EF4-FFF2-40B4-BE49-F238E27FC236}">
                <a16:creationId xmlns:a16="http://schemas.microsoft.com/office/drawing/2014/main" id="{A097BD08-045C-B703-7DC3-9659F7D23912}"/>
              </a:ext>
            </a:extLst>
          </p:cNvPr>
          <p:cNvPicPr>
            <a:picLocks noChangeAspect="1"/>
          </p:cNvPicPr>
          <p:nvPr/>
        </p:nvPicPr>
        <p:blipFill>
          <a:blip r:embed="rId11"/>
          <a:stretch>
            <a:fillRect/>
          </a:stretch>
        </p:blipFill>
        <p:spPr>
          <a:xfrm>
            <a:off x="10411667" y="3669932"/>
            <a:ext cx="1711478" cy="1758583"/>
          </a:xfrm>
          <a:prstGeom prst="rect">
            <a:avLst/>
          </a:prstGeom>
        </p:spPr>
      </p:pic>
      <p:pic>
        <p:nvPicPr>
          <p:cNvPr id="38" name="Picture 37">
            <a:extLst>
              <a:ext uri="{FF2B5EF4-FFF2-40B4-BE49-F238E27FC236}">
                <a16:creationId xmlns:a16="http://schemas.microsoft.com/office/drawing/2014/main" id="{509AFE24-FEC3-05C4-7E9A-0A1BCC857B13}"/>
              </a:ext>
            </a:extLst>
          </p:cNvPr>
          <p:cNvPicPr>
            <a:picLocks noChangeAspect="1"/>
          </p:cNvPicPr>
          <p:nvPr/>
        </p:nvPicPr>
        <p:blipFill>
          <a:blip r:embed="rId12"/>
          <a:stretch>
            <a:fillRect/>
          </a:stretch>
        </p:blipFill>
        <p:spPr>
          <a:xfrm>
            <a:off x="8541347" y="2227777"/>
            <a:ext cx="1679628" cy="1185071"/>
          </a:xfrm>
          <a:prstGeom prst="rect">
            <a:avLst/>
          </a:prstGeom>
        </p:spPr>
      </p:pic>
    </p:spTree>
    <p:extLst>
      <p:ext uri="{BB962C8B-B14F-4D97-AF65-F5344CB8AC3E}">
        <p14:creationId xmlns:p14="http://schemas.microsoft.com/office/powerpoint/2010/main" val="2696672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7F0D-99C6-A561-932F-86BB78E29FED}"/>
              </a:ext>
            </a:extLst>
          </p:cNvPr>
          <p:cNvSpPr>
            <a:spLocks noGrp="1"/>
          </p:cNvSpPr>
          <p:nvPr>
            <p:ph type="title"/>
          </p:nvPr>
        </p:nvSpPr>
        <p:spPr/>
        <p:txBody>
          <a:bodyPr>
            <a:normAutofit/>
          </a:bodyPr>
          <a:lstStyle/>
          <a:p>
            <a:r>
              <a:rPr lang="en-US" sz="3000" b="1" dirty="0"/>
              <a:t>Figure 2, </a:t>
            </a:r>
            <a:r>
              <a:rPr lang="en-US" sz="3000" b="1" dirty="0" err="1"/>
              <a:t>cont</a:t>
            </a:r>
            <a:r>
              <a:rPr lang="en-US" sz="3000" b="1" dirty="0"/>
              <a:t>: </a:t>
            </a:r>
            <a:r>
              <a:rPr lang="en-US" sz="3000" dirty="0"/>
              <a:t>The increase in spike count and density, aligned to block changes</a:t>
            </a:r>
          </a:p>
        </p:txBody>
      </p:sp>
      <p:pic>
        <p:nvPicPr>
          <p:cNvPr id="6" name="Picture 5">
            <a:extLst>
              <a:ext uri="{FF2B5EF4-FFF2-40B4-BE49-F238E27FC236}">
                <a16:creationId xmlns:a16="http://schemas.microsoft.com/office/drawing/2014/main" id="{CBDBAC3B-62CE-5F4F-8635-D659E4786121}"/>
              </a:ext>
            </a:extLst>
          </p:cNvPr>
          <p:cNvPicPr>
            <a:picLocks noChangeAspect="1"/>
          </p:cNvPicPr>
          <p:nvPr/>
        </p:nvPicPr>
        <p:blipFill>
          <a:blip r:embed="rId2"/>
          <a:stretch>
            <a:fillRect/>
          </a:stretch>
        </p:blipFill>
        <p:spPr>
          <a:xfrm>
            <a:off x="7992887" y="1943099"/>
            <a:ext cx="4028643" cy="2540977"/>
          </a:xfrm>
          <a:prstGeom prst="rect">
            <a:avLst/>
          </a:prstGeom>
        </p:spPr>
      </p:pic>
      <p:pic>
        <p:nvPicPr>
          <p:cNvPr id="8" name="Picture 7">
            <a:extLst>
              <a:ext uri="{FF2B5EF4-FFF2-40B4-BE49-F238E27FC236}">
                <a16:creationId xmlns:a16="http://schemas.microsoft.com/office/drawing/2014/main" id="{E4053B03-EDAC-F907-4ED7-BE5C43DD6CB6}"/>
              </a:ext>
            </a:extLst>
          </p:cNvPr>
          <p:cNvPicPr>
            <a:picLocks noChangeAspect="1"/>
          </p:cNvPicPr>
          <p:nvPr/>
        </p:nvPicPr>
        <p:blipFill>
          <a:blip r:embed="rId3"/>
          <a:stretch>
            <a:fillRect/>
          </a:stretch>
        </p:blipFill>
        <p:spPr>
          <a:xfrm>
            <a:off x="119486" y="1943098"/>
            <a:ext cx="4028643" cy="2540977"/>
          </a:xfrm>
          <a:prstGeom prst="rect">
            <a:avLst/>
          </a:prstGeom>
        </p:spPr>
      </p:pic>
      <p:pic>
        <p:nvPicPr>
          <p:cNvPr id="10" name="Picture 9">
            <a:extLst>
              <a:ext uri="{FF2B5EF4-FFF2-40B4-BE49-F238E27FC236}">
                <a16:creationId xmlns:a16="http://schemas.microsoft.com/office/drawing/2014/main" id="{E45F5293-5176-7B36-41C4-DEF2FC3686EA}"/>
              </a:ext>
            </a:extLst>
          </p:cNvPr>
          <p:cNvPicPr>
            <a:picLocks noChangeAspect="1"/>
          </p:cNvPicPr>
          <p:nvPr/>
        </p:nvPicPr>
        <p:blipFill>
          <a:blip r:embed="rId4"/>
          <a:stretch>
            <a:fillRect/>
          </a:stretch>
        </p:blipFill>
        <p:spPr>
          <a:xfrm>
            <a:off x="3964244" y="1943100"/>
            <a:ext cx="4028643" cy="2540977"/>
          </a:xfrm>
          <a:prstGeom prst="rect">
            <a:avLst/>
          </a:prstGeom>
        </p:spPr>
      </p:pic>
    </p:spTree>
    <p:extLst>
      <p:ext uri="{BB962C8B-B14F-4D97-AF65-F5344CB8AC3E}">
        <p14:creationId xmlns:p14="http://schemas.microsoft.com/office/powerpoint/2010/main" val="1014183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2874-24C5-53C5-F9ED-A926B9E948E1}"/>
              </a:ext>
            </a:extLst>
          </p:cNvPr>
          <p:cNvSpPr>
            <a:spLocks noGrp="1"/>
          </p:cNvSpPr>
          <p:nvPr>
            <p:ph type="title"/>
          </p:nvPr>
        </p:nvSpPr>
        <p:spPr/>
        <p:txBody>
          <a:bodyPr>
            <a:normAutofit/>
          </a:bodyPr>
          <a:lstStyle/>
          <a:p>
            <a:r>
              <a:rPr lang="en-US" sz="3000" b="1" dirty="0"/>
              <a:t>Figure 2, </a:t>
            </a:r>
            <a:r>
              <a:rPr lang="en-US" sz="3000" b="1" dirty="0" err="1"/>
              <a:t>cont</a:t>
            </a:r>
            <a:r>
              <a:rPr lang="en-US" sz="3000" b="1" dirty="0"/>
              <a:t>:</a:t>
            </a:r>
            <a:r>
              <a:rPr lang="en-US" sz="3000" dirty="0"/>
              <a:t> Only the increase in spike rate / magnitude is present on all explore choices, not just after reversal</a:t>
            </a:r>
          </a:p>
        </p:txBody>
      </p:sp>
      <p:sp>
        <p:nvSpPr>
          <p:cNvPr id="12" name="TextBox 11">
            <a:extLst>
              <a:ext uri="{FF2B5EF4-FFF2-40B4-BE49-F238E27FC236}">
                <a16:creationId xmlns:a16="http://schemas.microsoft.com/office/drawing/2014/main" id="{56DA559B-FFD2-412F-3A2C-98E9CD419F63}"/>
              </a:ext>
            </a:extLst>
          </p:cNvPr>
          <p:cNvSpPr txBox="1"/>
          <p:nvPr/>
        </p:nvSpPr>
        <p:spPr>
          <a:xfrm>
            <a:off x="6604552" y="5846544"/>
            <a:ext cx="5454097" cy="646331"/>
          </a:xfrm>
          <a:prstGeom prst="rect">
            <a:avLst/>
          </a:prstGeom>
          <a:noFill/>
        </p:spPr>
        <p:txBody>
          <a:bodyPr wrap="square" rtlCol="0">
            <a:spAutoFit/>
          </a:bodyPr>
          <a:lstStyle/>
          <a:p>
            <a:r>
              <a:rPr lang="en-US" dirty="0"/>
              <a:t>these are w/in 8 trials of the change pt which is the the number of bins w/ a sig increase in p(explore)</a:t>
            </a:r>
          </a:p>
        </p:txBody>
      </p:sp>
      <p:pic>
        <p:nvPicPr>
          <p:cNvPr id="22" name="Picture 21">
            <a:extLst>
              <a:ext uri="{FF2B5EF4-FFF2-40B4-BE49-F238E27FC236}">
                <a16:creationId xmlns:a16="http://schemas.microsoft.com/office/drawing/2014/main" id="{385E0D03-708A-6358-ECA2-AE41C6173674}"/>
              </a:ext>
            </a:extLst>
          </p:cNvPr>
          <p:cNvPicPr>
            <a:picLocks noChangeAspect="1"/>
          </p:cNvPicPr>
          <p:nvPr/>
        </p:nvPicPr>
        <p:blipFill>
          <a:blip r:embed="rId2"/>
          <a:stretch>
            <a:fillRect/>
          </a:stretch>
        </p:blipFill>
        <p:spPr>
          <a:xfrm>
            <a:off x="6064250" y="2387600"/>
            <a:ext cx="2960879" cy="2660650"/>
          </a:xfrm>
          <a:prstGeom prst="rect">
            <a:avLst/>
          </a:prstGeom>
        </p:spPr>
      </p:pic>
      <p:pic>
        <p:nvPicPr>
          <p:cNvPr id="24" name="Picture 23">
            <a:extLst>
              <a:ext uri="{FF2B5EF4-FFF2-40B4-BE49-F238E27FC236}">
                <a16:creationId xmlns:a16="http://schemas.microsoft.com/office/drawing/2014/main" id="{CFFF1565-57CE-1E49-B67C-E57EA7D70B7C}"/>
              </a:ext>
            </a:extLst>
          </p:cNvPr>
          <p:cNvPicPr>
            <a:picLocks noChangeAspect="1"/>
          </p:cNvPicPr>
          <p:nvPr/>
        </p:nvPicPr>
        <p:blipFill>
          <a:blip r:embed="rId3"/>
          <a:stretch>
            <a:fillRect/>
          </a:stretch>
        </p:blipFill>
        <p:spPr>
          <a:xfrm>
            <a:off x="3200400" y="2387600"/>
            <a:ext cx="2960879" cy="2660650"/>
          </a:xfrm>
          <a:prstGeom prst="rect">
            <a:avLst/>
          </a:prstGeom>
        </p:spPr>
      </p:pic>
      <p:pic>
        <p:nvPicPr>
          <p:cNvPr id="26" name="Picture 25">
            <a:extLst>
              <a:ext uri="{FF2B5EF4-FFF2-40B4-BE49-F238E27FC236}">
                <a16:creationId xmlns:a16="http://schemas.microsoft.com/office/drawing/2014/main" id="{9B265CE1-3C37-EBE6-42F4-C972827E84F2}"/>
              </a:ext>
            </a:extLst>
          </p:cNvPr>
          <p:cNvPicPr>
            <a:picLocks noChangeAspect="1"/>
          </p:cNvPicPr>
          <p:nvPr/>
        </p:nvPicPr>
        <p:blipFill>
          <a:blip r:embed="rId4"/>
          <a:stretch>
            <a:fillRect/>
          </a:stretch>
        </p:blipFill>
        <p:spPr>
          <a:xfrm>
            <a:off x="8928100" y="2387600"/>
            <a:ext cx="2960879" cy="2660650"/>
          </a:xfrm>
          <a:prstGeom prst="rect">
            <a:avLst/>
          </a:prstGeom>
        </p:spPr>
      </p:pic>
      <p:pic>
        <p:nvPicPr>
          <p:cNvPr id="28" name="Picture 27">
            <a:extLst>
              <a:ext uri="{FF2B5EF4-FFF2-40B4-BE49-F238E27FC236}">
                <a16:creationId xmlns:a16="http://schemas.microsoft.com/office/drawing/2014/main" id="{9CC6FB79-95F5-D9FF-C41F-EADF572F28BC}"/>
              </a:ext>
            </a:extLst>
          </p:cNvPr>
          <p:cNvPicPr>
            <a:picLocks noChangeAspect="1"/>
          </p:cNvPicPr>
          <p:nvPr/>
        </p:nvPicPr>
        <p:blipFill>
          <a:blip r:embed="rId5"/>
          <a:stretch>
            <a:fillRect/>
          </a:stretch>
        </p:blipFill>
        <p:spPr>
          <a:xfrm>
            <a:off x="336550" y="2387600"/>
            <a:ext cx="2960879" cy="2660650"/>
          </a:xfrm>
          <a:prstGeom prst="rect">
            <a:avLst/>
          </a:prstGeom>
        </p:spPr>
      </p:pic>
    </p:spTree>
    <p:extLst>
      <p:ext uri="{BB962C8B-B14F-4D97-AF65-F5344CB8AC3E}">
        <p14:creationId xmlns:p14="http://schemas.microsoft.com/office/powerpoint/2010/main" val="3300768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EBF1-CDF2-C485-8C4E-2194085744EE}"/>
              </a:ext>
            </a:extLst>
          </p:cNvPr>
          <p:cNvSpPr>
            <a:spLocks noGrp="1"/>
          </p:cNvSpPr>
          <p:nvPr>
            <p:ph type="title"/>
          </p:nvPr>
        </p:nvSpPr>
        <p:spPr/>
        <p:txBody>
          <a:bodyPr>
            <a:normAutofit/>
          </a:bodyPr>
          <a:lstStyle/>
          <a:p>
            <a:r>
              <a:rPr lang="en-US" sz="3000" b="1" dirty="0"/>
              <a:t>Figure 3:</a:t>
            </a:r>
            <a:r>
              <a:rPr lang="en-US" sz="3000" dirty="0"/>
              <a:t> Onsets, not reversals, are driving the increase in magnitude and avg. firing rate, </a:t>
            </a:r>
          </a:p>
        </p:txBody>
      </p:sp>
      <p:pic>
        <p:nvPicPr>
          <p:cNvPr id="5" name="Picture 4">
            <a:extLst>
              <a:ext uri="{FF2B5EF4-FFF2-40B4-BE49-F238E27FC236}">
                <a16:creationId xmlns:a16="http://schemas.microsoft.com/office/drawing/2014/main" id="{E52E7849-FA88-38F1-E4FC-5766138302CC}"/>
              </a:ext>
            </a:extLst>
          </p:cNvPr>
          <p:cNvPicPr>
            <a:picLocks noChangeAspect="1"/>
          </p:cNvPicPr>
          <p:nvPr/>
        </p:nvPicPr>
        <p:blipFill>
          <a:blip r:embed="rId3"/>
          <a:stretch>
            <a:fillRect/>
          </a:stretch>
        </p:blipFill>
        <p:spPr>
          <a:xfrm>
            <a:off x="445207" y="2712667"/>
            <a:ext cx="4711700" cy="2971800"/>
          </a:xfrm>
          <a:prstGeom prst="rect">
            <a:avLst/>
          </a:prstGeom>
        </p:spPr>
      </p:pic>
      <p:pic>
        <p:nvPicPr>
          <p:cNvPr id="12" name="Picture 11">
            <a:extLst>
              <a:ext uri="{FF2B5EF4-FFF2-40B4-BE49-F238E27FC236}">
                <a16:creationId xmlns:a16="http://schemas.microsoft.com/office/drawing/2014/main" id="{96EC4719-4071-0C08-F078-AE5DCCDDEECB}"/>
              </a:ext>
            </a:extLst>
          </p:cNvPr>
          <p:cNvPicPr>
            <a:picLocks noChangeAspect="1"/>
          </p:cNvPicPr>
          <p:nvPr/>
        </p:nvPicPr>
        <p:blipFill>
          <a:blip r:embed="rId4"/>
          <a:stretch>
            <a:fillRect/>
          </a:stretch>
        </p:blipFill>
        <p:spPr>
          <a:xfrm>
            <a:off x="2820107" y="1843557"/>
            <a:ext cx="2155232" cy="2214550"/>
          </a:xfrm>
          <a:prstGeom prst="rect">
            <a:avLst/>
          </a:prstGeom>
        </p:spPr>
      </p:pic>
      <p:pic>
        <p:nvPicPr>
          <p:cNvPr id="14" name="Picture 13">
            <a:extLst>
              <a:ext uri="{FF2B5EF4-FFF2-40B4-BE49-F238E27FC236}">
                <a16:creationId xmlns:a16="http://schemas.microsoft.com/office/drawing/2014/main" id="{BAB7FCEF-C068-5818-EFB7-2A8D60A33019}"/>
              </a:ext>
            </a:extLst>
          </p:cNvPr>
          <p:cNvPicPr>
            <a:picLocks noChangeAspect="1"/>
          </p:cNvPicPr>
          <p:nvPr/>
        </p:nvPicPr>
        <p:blipFill>
          <a:blip r:embed="rId5"/>
          <a:stretch>
            <a:fillRect/>
          </a:stretch>
        </p:blipFill>
        <p:spPr>
          <a:xfrm>
            <a:off x="7891974" y="3992591"/>
            <a:ext cx="2782417" cy="2500284"/>
          </a:xfrm>
          <a:prstGeom prst="rect">
            <a:avLst/>
          </a:prstGeom>
        </p:spPr>
      </p:pic>
      <p:pic>
        <p:nvPicPr>
          <p:cNvPr id="16" name="Picture 15">
            <a:extLst>
              <a:ext uri="{FF2B5EF4-FFF2-40B4-BE49-F238E27FC236}">
                <a16:creationId xmlns:a16="http://schemas.microsoft.com/office/drawing/2014/main" id="{3153D477-004C-8C61-CCD7-5F184E1A0CD5}"/>
              </a:ext>
            </a:extLst>
          </p:cNvPr>
          <p:cNvPicPr>
            <a:picLocks noChangeAspect="1"/>
          </p:cNvPicPr>
          <p:nvPr/>
        </p:nvPicPr>
        <p:blipFill>
          <a:blip r:embed="rId6"/>
          <a:stretch>
            <a:fillRect/>
          </a:stretch>
        </p:blipFill>
        <p:spPr>
          <a:xfrm>
            <a:off x="5156907" y="3992591"/>
            <a:ext cx="2782417" cy="2500284"/>
          </a:xfrm>
          <a:prstGeom prst="rect">
            <a:avLst/>
          </a:prstGeom>
        </p:spPr>
      </p:pic>
      <p:pic>
        <p:nvPicPr>
          <p:cNvPr id="19" name="Picture 18">
            <a:extLst>
              <a:ext uri="{FF2B5EF4-FFF2-40B4-BE49-F238E27FC236}">
                <a16:creationId xmlns:a16="http://schemas.microsoft.com/office/drawing/2014/main" id="{70891747-A88D-0B42-63DA-CE98341E2C1B}"/>
              </a:ext>
            </a:extLst>
          </p:cNvPr>
          <p:cNvPicPr>
            <a:picLocks noChangeAspect="1"/>
          </p:cNvPicPr>
          <p:nvPr/>
        </p:nvPicPr>
        <p:blipFill>
          <a:blip r:embed="rId7"/>
          <a:stretch>
            <a:fillRect/>
          </a:stretch>
        </p:blipFill>
        <p:spPr>
          <a:xfrm>
            <a:off x="8013472" y="1419705"/>
            <a:ext cx="2782416" cy="2500283"/>
          </a:xfrm>
          <a:prstGeom prst="rect">
            <a:avLst/>
          </a:prstGeom>
        </p:spPr>
      </p:pic>
      <p:pic>
        <p:nvPicPr>
          <p:cNvPr id="21" name="Picture 20">
            <a:extLst>
              <a:ext uri="{FF2B5EF4-FFF2-40B4-BE49-F238E27FC236}">
                <a16:creationId xmlns:a16="http://schemas.microsoft.com/office/drawing/2014/main" id="{8799A1AB-6AE0-1BE7-632B-FE34239C8B58}"/>
              </a:ext>
            </a:extLst>
          </p:cNvPr>
          <p:cNvPicPr>
            <a:picLocks noChangeAspect="1"/>
          </p:cNvPicPr>
          <p:nvPr/>
        </p:nvPicPr>
        <p:blipFill>
          <a:blip r:embed="rId8"/>
          <a:stretch>
            <a:fillRect/>
          </a:stretch>
        </p:blipFill>
        <p:spPr>
          <a:xfrm>
            <a:off x="5193981" y="1351072"/>
            <a:ext cx="2782416" cy="2500283"/>
          </a:xfrm>
          <a:prstGeom prst="rect">
            <a:avLst/>
          </a:prstGeom>
        </p:spPr>
      </p:pic>
      <p:sp>
        <p:nvSpPr>
          <p:cNvPr id="22" name="TextBox 21">
            <a:extLst>
              <a:ext uri="{FF2B5EF4-FFF2-40B4-BE49-F238E27FC236}">
                <a16:creationId xmlns:a16="http://schemas.microsoft.com/office/drawing/2014/main" id="{A98494BE-8D8F-2058-97A4-4A22650BDA5C}"/>
              </a:ext>
            </a:extLst>
          </p:cNvPr>
          <p:cNvSpPr txBox="1"/>
          <p:nvPr/>
        </p:nvSpPr>
        <p:spPr>
          <a:xfrm>
            <a:off x="964471" y="6095040"/>
            <a:ext cx="3903633" cy="646331"/>
          </a:xfrm>
          <a:prstGeom prst="rect">
            <a:avLst/>
          </a:prstGeom>
          <a:noFill/>
        </p:spPr>
        <p:txBody>
          <a:bodyPr wrap="none" rtlCol="0">
            <a:spAutoFit/>
          </a:bodyPr>
          <a:lstStyle/>
          <a:p>
            <a:r>
              <a:rPr lang="en-US" dirty="0"/>
              <a:t>not related to reversals,</a:t>
            </a:r>
          </a:p>
          <a:p>
            <a:r>
              <a:rPr lang="en-US" dirty="0"/>
              <a:t>just related to the behavioral change</a:t>
            </a:r>
          </a:p>
        </p:txBody>
      </p:sp>
    </p:spTree>
    <p:extLst>
      <p:ext uri="{BB962C8B-B14F-4D97-AF65-F5344CB8AC3E}">
        <p14:creationId xmlns:p14="http://schemas.microsoft.com/office/powerpoint/2010/main" val="768281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A7DA-8131-D20D-8E9B-B12B92D2BA33}"/>
              </a:ext>
            </a:extLst>
          </p:cNvPr>
          <p:cNvSpPr>
            <a:spLocks noGrp="1"/>
          </p:cNvSpPr>
          <p:nvPr>
            <p:ph type="title"/>
          </p:nvPr>
        </p:nvSpPr>
        <p:spPr/>
        <p:txBody>
          <a:bodyPr/>
          <a:lstStyle/>
          <a:p>
            <a:r>
              <a:rPr lang="en-US" dirty="0"/>
              <a:t>these are sig before the change too, but struggling a bit with how to measure</a:t>
            </a:r>
          </a:p>
        </p:txBody>
      </p:sp>
      <p:sp>
        <p:nvSpPr>
          <p:cNvPr id="3" name="Content Placeholder 2">
            <a:extLst>
              <a:ext uri="{FF2B5EF4-FFF2-40B4-BE49-F238E27FC236}">
                <a16:creationId xmlns:a16="http://schemas.microsoft.com/office/drawing/2014/main" id="{2C265AA1-7473-EB3F-A23A-B962AC727D23}"/>
              </a:ext>
            </a:extLst>
          </p:cNvPr>
          <p:cNvSpPr>
            <a:spLocks noGrp="1"/>
          </p:cNvSpPr>
          <p:nvPr>
            <p:ph idx="1"/>
          </p:nvPr>
        </p:nvSpPr>
        <p:spPr/>
        <p:txBody>
          <a:bodyPr/>
          <a:lstStyle/>
          <a:p>
            <a:r>
              <a:rPr lang="en-US" dirty="0"/>
              <a:t>at least for the case of spike count, this is not a byproduct of any effect of last reward</a:t>
            </a:r>
          </a:p>
        </p:txBody>
      </p:sp>
      <p:pic>
        <p:nvPicPr>
          <p:cNvPr id="6" name="Picture 5">
            <a:extLst>
              <a:ext uri="{FF2B5EF4-FFF2-40B4-BE49-F238E27FC236}">
                <a16:creationId xmlns:a16="http://schemas.microsoft.com/office/drawing/2014/main" id="{EC074051-AB6F-354E-870F-4C5238101312}"/>
              </a:ext>
            </a:extLst>
          </p:cNvPr>
          <p:cNvPicPr>
            <a:picLocks noChangeAspect="1"/>
          </p:cNvPicPr>
          <p:nvPr/>
        </p:nvPicPr>
        <p:blipFill>
          <a:blip r:embed="rId2"/>
          <a:stretch>
            <a:fillRect/>
          </a:stretch>
        </p:blipFill>
        <p:spPr>
          <a:xfrm>
            <a:off x="5924550" y="2514600"/>
            <a:ext cx="5257800" cy="3276600"/>
          </a:xfrm>
          <a:prstGeom prst="rect">
            <a:avLst/>
          </a:prstGeom>
        </p:spPr>
      </p:pic>
      <p:pic>
        <p:nvPicPr>
          <p:cNvPr id="10" name="Picture 9">
            <a:extLst>
              <a:ext uri="{FF2B5EF4-FFF2-40B4-BE49-F238E27FC236}">
                <a16:creationId xmlns:a16="http://schemas.microsoft.com/office/drawing/2014/main" id="{2298E335-D096-5CFC-9D2E-5E59A5499A3C}"/>
              </a:ext>
            </a:extLst>
          </p:cNvPr>
          <p:cNvPicPr>
            <a:picLocks noChangeAspect="1"/>
          </p:cNvPicPr>
          <p:nvPr/>
        </p:nvPicPr>
        <p:blipFill>
          <a:blip r:embed="rId3"/>
          <a:stretch>
            <a:fillRect/>
          </a:stretch>
        </p:blipFill>
        <p:spPr>
          <a:xfrm>
            <a:off x="163513" y="2686050"/>
            <a:ext cx="4711700" cy="2971800"/>
          </a:xfrm>
          <a:prstGeom prst="rect">
            <a:avLst/>
          </a:prstGeom>
        </p:spPr>
      </p:pic>
      <p:pic>
        <p:nvPicPr>
          <p:cNvPr id="13" name="Picture 12">
            <a:extLst>
              <a:ext uri="{FF2B5EF4-FFF2-40B4-BE49-F238E27FC236}">
                <a16:creationId xmlns:a16="http://schemas.microsoft.com/office/drawing/2014/main" id="{F6150B2F-1FD5-DF34-2173-9C42598C118E}"/>
              </a:ext>
            </a:extLst>
          </p:cNvPr>
          <p:cNvPicPr>
            <a:picLocks noChangeAspect="1"/>
          </p:cNvPicPr>
          <p:nvPr/>
        </p:nvPicPr>
        <p:blipFill>
          <a:blip r:embed="rId4"/>
          <a:stretch>
            <a:fillRect/>
          </a:stretch>
        </p:blipFill>
        <p:spPr>
          <a:xfrm>
            <a:off x="8541865" y="4152900"/>
            <a:ext cx="3486622" cy="2593854"/>
          </a:xfrm>
          <a:prstGeom prst="rect">
            <a:avLst/>
          </a:prstGeom>
        </p:spPr>
      </p:pic>
    </p:spTree>
    <p:extLst>
      <p:ext uri="{BB962C8B-B14F-4D97-AF65-F5344CB8AC3E}">
        <p14:creationId xmlns:p14="http://schemas.microsoft.com/office/powerpoint/2010/main" val="4210024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6690-2FB6-6FAE-5E3A-CAA189D6F52D}"/>
              </a:ext>
            </a:extLst>
          </p:cNvPr>
          <p:cNvSpPr>
            <a:spLocks noGrp="1"/>
          </p:cNvSpPr>
          <p:nvPr>
            <p:ph type="title"/>
          </p:nvPr>
        </p:nvSpPr>
        <p:spPr/>
        <p:txBody>
          <a:bodyPr/>
          <a:lstStyle/>
          <a:p>
            <a:r>
              <a:rPr lang="fr-CA" b="1" dirty="0"/>
              <a:t>Prior </a:t>
            </a:r>
            <a:r>
              <a:rPr lang="fr-CA" b="1" dirty="0" err="1"/>
              <a:t>work</a:t>
            </a:r>
            <a:r>
              <a:rPr lang="fr-CA" b="1" dirty="0"/>
              <a:t>: </a:t>
            </a:r>
            <a:r>
              <a:rPr lang="fr-CA" dirty="0"/>
              <a:t>Rules are </a:t>
            </a:r>
            <a:r>
              <a:rPr lang="fr-CA" dirty="0" err="1"/>
              <a:t>energy</a:t>
            </a:r>
            <a:r>
              <a:rPr lang="fr-CA" dirty="0"/>
              <a:t> minima</a:t>
            </a:r>
            <a:endParaRPr lang="fr-CA" b="1" dirty="0"/>
          </a:p>
        </p:txBody>
      </p:sp>
      <p:grpSp>
        <p:nvGrpSpPr>
          <p:cNvPr id="4" name="Group 3">
            <a:extLst>
              <a:ext uri="{FF2B5EF4-FFF2-40B4-BE49-F238E27FC236}">
                <a16:creationId xmlns:a16="http://schemas.microsoft.com/office/drawing/2014/main" id="{B4A9D172-4FF2-C918-B6BD-AAE90FEB3F7E}"/>
              </a:ext>
            </a:extLst>
          </p:cNvPr>
          <p:cNvGrpSpPr/>
          <p:nvPr/>
        </p:nvGrpSpPr>
        <p:grpSpPr>
          <a:xfrm>
            <a:off x="6279630" y="2569345"/>
            <a:ext cx="4695591" cy="3527909"/>
            <a:chOff x="1299990" y="2078985"/>
            <a:chExt cx="4695591" cy="3527909"/>
          </a:xfrm>
        </p:grpSpPr>
        <p:pic>
          <p:nvPicPr>
            <p:cNvPr id="5" name="Picture 4">
              <a:extLst>
                <a:ext uri="{FF2B5EF4-FFF2-40B4-BE49-F238E27FC236}">
                  <a16:creationId xmlns:a16="http://schemas.microsoft.com/office/drawing/2014/main" id="{14CFB7FB-D16A-FFC3-50BB-4BC89EA99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90" y="2078985"/>
              <a:ext cx="4695591" cy="2520111"/>
            </a:xfrm>
            <a:prstGeom prst="rect">
              <a:avLst/>
            </a:prstGeom>
          </p:spPr>
        </p:pic>
        <p:pic>
          <p:nvPicPr>
            <p:cNvPr id="6" name="Picture 5">
              <a:extLst>
                <a:ext uri="{FF2B5EF4-FFF2-40B4-BE49-F238E27FC236}">
                  <a16:creationId xmlns:a16="http://schemas.microsoft.com/office/drawing/2014/main" id="{CC061299-10B7-2126-3D68-39F2C8599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850" y="4344967"/>
              <a:ext cx="1612877" cy="1261927"/>
            </a:xfrm>
            <a:prstGeom prst="rect">
              <a:avLst/>
            </a:prstGeom>
          </p:spPr>
        </p:pic>
      </p:grpSp>
      <p:pic>
        <p:nvPicPr>
          <p:cNvPr id="7" name="Picture 6">
            <a:extLst>
              <a:ext uri="{FF2B5EF4-FFF2-40B4-BE49-F238E27FC236}">
                <a16:creationId xmlns:a16="http://schemas.microsoft.com/office/drawing/2014/main" id="{BCCF2C2F-86E6-BEB0-EF32-7C056D033A5D}"/>
              </a:ext>
            </a:extLst>
          </p:cNvPr>
          <p:cNvPicPr>
            <a:picLocks noChangeAspect="1"/>
          </p:cNvPicPr>
          <p:nvPr/>
        </p:nvPicPr>
        <p:blipFill rotWithShape="1">
          <a:blip r:embed="rId4">
            <a:extLst>
              <a:ext uri="{28A0092B-C50C-407E-A947-70E740481C1C}">
                <a14:useLocalDpi xmlns:a14="http://schemas.microsoft.com/office/drawing/2010/main" val="0"/>
              </a:ext>
            </a:extLst>
          </a:blip>
          <a:srcRect l="3868" t="71652" r="50963" b="3607"/>
          <a:stretch/>
        </p:blipFill>
        <p:spPr>
          <a:xfrm>
            <a:off x="455963" y="1810758"/>
            <a:ext cx="4333840" cy="2373690"/>
          </a:xfrm>
          <a:prstGeom prst="rect">
            <a:avLst/>
          </a:prstGeom>
        </p:spPr>
      </p:pic>
      <p:pic>
        <p:nvPicPr>
          <p:cNvPr id="8" name="Picture 7">
            <a:extLst>
              <a:ext uri="{FF2B5EF4-FFF2-40B4-BE49-F238E27FC236}">
                <a16:creationId xmlns:a16="http://schemas.microsoft.com/office/drawing/2014/main" id="{7379BBC2-A839-945D-7554-A54B5C4F73FB}"/>
              </a:ext>
            </a:extLst>
          </p:cNvPr>
          <p:cNvPicPr>
            <a:picLocks noChangeAspect="1"/>
          </p:cNvPicPr>
          <p:nvPr/>
        </p:nvPicPr>
        <p:blipFill rotWithShape="1">
          <a:blip r:embed="rId5">
            <a:extLst>
              <a:ext uri="{28A0092B-C50C-407E-A947-70E740481C1C}">
                <a14:useLocalDpi xmlns:a14="http://schemas.microsoft.com/office/drawing/2010/main" val="0"/>
              </a:ext>
            </a:extLst>
          </a:blip>
          <a:srcRect l="-1" t="30571" r="80384" b="50510"/>
          <a:stretch/>
        </p:blipFill>
        <p:spPr>
          <a:xfrm>
            <a:off x="692977" y="4290450"/>
            <a:ext cx="1865081" cy="1789246"/>
          </a:xfrm>
          <a:prstGeom prst="rect">
            <a:avLst/>
          </a:prstGeom>
        </p:spPr>
      </p:pic>
      <p:pic>
        <p:nvPicPr>
          <p:cNvPr id="9" name="Picture 8">
            <a:extLst>
              <a:ext uri="{FF2B5EF4-FFF2-40B4-BE49-F238E27FC236}">
                <a16:creationId xmlns:a16="http://schemas.microsoft.com/office/drawing/2014/main" id="{91C855EA-2BCA-D3D9-0FF6-BB0DE458BD4A}"/>
              </a:ext>
            </a:extLst>
          </p:cNvPr>
          <p:cNvPicPr>
            <a:picLocks noChangeAspect="1"/>
          </p:cNvPicPr>
          <p:nvPr/>
        </p:nvPicPr>
        <p:blipFill rotWithShape="1">
          <a:blip r:embed="rId5">
            <a:extLst>
              <a:ext uri="{28A0092B-C50C-407E-A947-70E740481C1C}">
                <a14:useLocalDpi xmlns:a14="http://schemas.microsoft.com/office/drawing/2010/main" val="0"/>
              </a:ext>
            </a:extLst>
          </a:blip>
          <a:srcRect l="30209" t="31723" r="53546" b="50762"/>
          <a:stretch/>
        </p:blipFill>
        <p:spPr>
          <a:xfrm>
            <a:off x="2914892" y="4423213"/>
            <a:ext cx="1544559" cy="1656483"/>
          </a:xfrm>
          <a:prstGeom prst="rect">
            <a:avLst/>
          </a:prstGeom>
        </p:spPr>
      </p:pic>
      <p:sp>
        <p:nvSpPr>
          <p:cNvPr id="10" name="TextBox 9">
            <a:extLst>
              <a:ext uri="{FF2B5EF4-FFF2-40B4-BE49-F238E27FC236}">
                <a16:creationId xmlns:a16="http://schemas.microsoft.com/office/drawing/2014/main" id="{6205D78F-18B6-4F52-D0E5-473427498604}"/>
              </a:ext>
            </a:extLst>
          </p:cNvPr>
          <p:cNvSpPr txBox="1"/>
          <p:nvPr/>
        </p:nvSpPr>
        <p:spPr>
          <a:xfrm>
            <a:off x="209863" y="6373471"/>
            <a:ext cx="4031873" cy="369332"/>
          </a:xfrm>
          <a:prstGeom prst="rect">
            <a:avLst/>
          </a:prstGeom>
          <a:noFill/>
        </p:spPr>
        <p:txBody>
          <a:bodyPr wrap="none" rtlCol="0">
            <a:spAutoFit/>
          </a:bodyPr>
          <a:lstStyle/>
          <a:p>
            <a:r>
              <a:rPr lang="en-US" dirty="0" err="1"/>
              <a:t>Ebitz</a:t>
            </a:r>
            <a:r>
              <a:rPr lang="en-US" dirty="0"/>
              <a:t>, et al, </a:t>
            </a:r>
            <a:r>
              <a:rPr lang="en-US" i="1" dirty="0" err="1"/>
              <a:t>PLoS</a:t>
            </a:r>
            <a:r>
              <a:rPr lang="en-US" i="1" dirty="0"/>
              <a:t> Comp Biology </a:t>
            </a:r>
            <a:r>
              <a:rPr lang="en-US" dirty="0"/>
              <a:t>2019</a:t>
            </a:r>
          </a:p>
        </p:txBody>
      </p:sp>
    </p:spTree>
    <p:extLst>
      <p:ext uri="{BB962C8B-B14F-4D97-AF65-F5344CB8AC3E}">
        <p14:creationId xmlns:p14="http://schemas.microsoft.com/office/powerpoint/2010/main" val="2998810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1EF4F-4BD7-2E13-7400-C99C15549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973C6-6C9F-60F8-48A9-4C7B9E650C99}"/>
              </a:ext>
            </a:extLst>
          </p:cNvPr>
          <p:cNvSpPr>
            <a:spLocks noGrp="1"/>
          </p:cNvSpPr>
          <p:nvPr>
            <p:ph type="title"/>
          </p:nvPr>
        </p:nvSpPr>
        <p:spPr/>
        <p:txBody>
          <a:bodyPr/>
          <a:lstStyle/>
          <a:p>
            <a:r>
              <a:rPr lang="en-US" dirty="0"/>
              <a:t>these are sig before the change too, but struggling a bit with how to measure</a:t>
            </a:r>
          </a:p>
        </p:txBody>
      </p:sp>
      <p:sp>
        <p:nvSpPr>
          <p:cNvPr id="3" name="Content Placeholder 2">
            <a:extLst>
              <a:ext uri="{FF2B5EF4-FFF2-40B4-BE49-F238E27FC236}">
                <a16:creationId xmlns:a16="http://schemas.microsoft.com/office/drawing/2014/main" id="{E6DBAC3E-D096-C1BB-5FFC-874A1709891D}"/>
              </a:ext>
            </a:extLst>
          </p:cNvPr>
          <p:cNvSpPr>
            <a:spLocks noGrp="1"/>
          </p:cNvSpPr>
          <p:nvPr>
            <p:ph idx="1"/>
          </p:nvPr>
        </p:nvSpPr>
        <p:spPr/>
        <p:txBody>
          <a:bodyPr/>
          <a:lstStyle/>
          <a:p>
            <a:r>
              <a:rPr lang="en-US" dirty="0"/>
              <a:t>at least for the case of spike count, this is not a byproduct of any effect of last reward</a:t>
            </a:r>
          </a:p>
        </p:txBody>
      </p:sp>
      <p:pic>
        <p:nvPicPr>
          <p:cNvPr id="6" name="Picture 5">
            <a:extLst>
              <a:ext uri="{FF2B5EF4-FFF2-40B4-BE49-F238E27FC236}">
                <a16:creationId xmlns:a16="http://schemas.microsoft.com/office/drawing/2014/main" id="{B79138D6-D542-001C-7865-AB742B12E34F}"/>
              </a:ext>
            </a:extLst>
          </p:cNvPr>
          <p:cNvPicPr>
            <a:picLocks noChangeAspect="1"/>
          </p:cNvPicPr>
          <p:nvPr/>
        </p:nvPicPr>
        <p:blipFill>
          <a:blip r:embed="rId2"/>
          <a:stretch>
            <a:fillRect/>
          </a:stretch>
        </p:blipFill>
        <p:spPr>
          <a:xfrm>
            <a:off x="5924550" y="2514600"/>
            <a:ext cx="5257800" cy="3276600"/>
          </a:xfrm>
          <a:prstGeom prst="rect">
            <a:avLst/>
          </a:prstGeom>
        </p:spPr>
      </p:pic>
      <p:pic>
        <p:nvPicPr>
          <p:cNvPr id="12" name="Picture 11">
            <a:extLst>
              <a:ext uri="{FF2B5EF4-FFF2-40B4-BE49-F238E27FC236}">
                <a16:creationId xmlns:a16="http://schemas.microsoft.com/office/drawing/2014/main" id="{AF157305-7AC1-4BBF-3EFD-5B2481C37C0C}"/>
              </a:ext>
            </a:extLst>
          </p:cNvPr>
          <p:cNvPicPr>
            <a:picLocks noChangeAspect="1"/>
          </p:cNvPicPr>
          <p:nvPr/>
        </p:nvPicPr>
        <p:blipFill>
          <a:blip r:embed="rId3"/>
          <a:stretch>
            <a:fillRect/>
          </a:stretch>
        </p:blipFill>
        <p:spPr>
          <a:xfrm>
            <a:off x="824868" y="3205163"/>
            <a:ext cx="4711700" cy="2971800"/>
          </a:xfrm>
          <a:prstGeom prst="rect">
            <a:avLst/>
          </a:prstGeom>
        </p:spPr>
      </p:pic>
      <p:pic>
        <p:nvPicPr>
          <p:cNvPr id="13" name="Picture 12">
            <a:extLst>
              <a:ext uri="{FF2B5EF4-FFF2-40B4-BE49-F238E27FC236}">
                <a16:creationId xmlns:a16="http://schemas.microsoft.com/office/drawing/2014/main" id="{27B2F504-7FEC-950F-949D-B2EE2F615E3E}"/>
              </a:ext>
            </a:extLst>
          </p:cNvPr>
          <p:cNvPicPr>
            <a:picLocks noChangeAspect="1"/>
          </p:cNvPicPr>
          <p:nvPr/>
        </p:nvPicPr>
        <p:blipFill>
          <a:blip r:embed="rId4"/>
          <a:stretch>
            <a:fillRect/>
          </a:stretch>
        </p:blipFill>
        <p:spPr>
          <a:xfrm>
            <a:off x="8553450" y="3886321"/>
            <a:ext cx="3486622" cy="2593854"/>
          </a:xfrm>
          <a:prstGeom prst="rect">
            <a:avLst/>
          </a:prstGeom>
        </p:spPr>
      </p:pic>
    </p:spTree>
    <p:extLst>
      <p:ext uri="{BB962C8B-B14F-4D97-AF65-F5344CB8AC3E}">
        <p14:creationId xmlns:p14="http://schemas.microsoft.com/office/powerpoint/2010/main" val="821779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88C0-82F8-1CA8-48D7-EB9E151F7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00ACC2-8ECC-4D7B-ECF8-EA34083A4C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C405CA-FAF1-2B68-7A86-697622D160F9}"/>
              </a:ext>
            </a:extLst>
          </p:cNvPr>
          <p:cNvPicPr>
            <a:picLocks noChangeAspect="1"/>
          </p:cNvPicPr>
          <p:nvPr/>
        </p:nvPicPr>
        <p:blipFill>
          <a:blip r:embed="rId2"/>
          <a:stretch>
            <a:fillRect/>
          </a:stretch>
        </p:blipFill>
        <p:spPr>
          <a:xfrm>
            <a:off x="4059714" y="2008982"/>
            <a:ext cx="4711700" cy="2971800"/>
          </a:xfrm>
          <a:prstGeom prst="rect">
            <a:avLst/>
          </a:prstGeom>
        </p:spPr>
      </p:pic>
    </p:spTree>
    <p:extLst>
      <p:ext uri="{BB962C8B-B14F-4D97-AF65-F5344CB8AC3E}">
        <p14:creationId xmlns:p14="http://schemas.microsoft.com/office/powerpoint/2010/main" val="800262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3ABE-C311-68E2-EA6D-B76E9A1695C3}"/>
              </a:ext>
            </a:extLst>
          </p:cNvPr>
          <p:cNvSpPr>
            <a:spLocks noGrp="1"/>
          </p:cNvSpPr>
          <p:nvPr>
            <p:ph type="title"/>
          </p:nvPr>
        </p:nvSpPr>
        <p:spPr/>
        <p:txBody>
          <a:bodyPr>
            <a:normAutofit/>
          </a:bodyPr>
          <a:lstStyle/>
          <a:p>
            <a:r>
              <a:rPr lang="en-US" sz="3000" b="1" dirty="0"/>
              <a:t>Figure 3,cont: </a:t>
            </a:r>
            <a:r>
              <a:rPr lang="en-US" sz="3000" dirty="0"/>
              <a:t>Session-by-session variability in activation energy (barrier height) predicts the neural costs at onset</a:t>
            </a:r>
            <a:endParaRPr lang="en-US" sz="3000" b="1" dirty="0"/>
          </a:p>
        </p:txBody>
      </p:sp>
      <p:pic>
        <p:nvPicPr>
          <p:cNvPr id="5" name="Picture 4">
            <a:extLst>
              <a:ext uri="{FF2B5EF4-FFF2-40B4-BE49-F238E27FC236}">
                <a16:creationId xmlns:a16="http://schemas.microsoft.com/office/drawing/2014/main" id="{9538BF7F-843D-6FB9-2EF4-D2697B699999}"/>
              </a:ext>
            </a:extLst>
          </p:cNvPr>
          <p:cNvPicPr>
            <a:picLocks noChangeAspect="1"/>
          </p:cNvPicPr>
          <p:nvPr/>
        </p:nvPicPr>
        <p:blipFill>
          <a:blip r:embed="rId2"/>
          <a:srcRect l="35457" t="50475" r="36111"/>
          <a:stretch/>
        </p:blipFill>
        <p:spPr>
          <a:xfrm>
            <a:off x="6286500" y="2362200"/>
            <a:ext cx="4400550" cy="3548457"/>
          </a:xfrm>
          <a:prstGeom prst="rect">
            <a:avLst/>
          </a:prstGeom>
        </p:spPr>
      </p:pic>
      <p:pic>
        <p:nvPicPr>
          <p:cNvPr id="7" name="Picture 6">
            <a:extLst>
              <a:ext uri="{FF2B5EF4-FFF2-40B4-BE49-F238E27FC236}">
                <a16:creationId xmlns:a16="http://schemas.microsoft.com/office/drawing/2014/main" id="{DD66C587-A595-38EC-7F2B-377CD418B770}"/>
              </a:ext>
            </a:extLst>
          </p:cNvPr>
          <p:cNvPicPr>
            <a:picLocks noChangeAspect="1"/>
          </p:cNvPicPr>
          <p:nvPr/>
        </p:nvPicPr>
        <p:blipFill>
          <a:blip r:embed="rId3"/>
          <a:srcRect l="35457" t="50475" r="36111"/>
          <a:stretch/>
        </p:blipFill>
        <p:spPr>
          <a:xfrm>
            <a:off x="1428750" y="2362200"/>
            <a:ext cx="4400550" cy="3548457"/>
          </a:xfrm>
          <a:prstGeom prst="rect">
            <a:avLst/>
          </a:prstGeom>
        </p:spPr>
      </p:pic>
      <p:pic>
        <p:nvPicPr>
          <p:cNvPr id="8" name="Picture 7">
            <a:extLst>
              <a:ext uri="{FF2B5EF4-FFF2-40B4-BE49-F238E27FC236}">
                <a16:creationId xmlns:a16="http://schemas.microsoft.com/office/drawing/2014/main" id="{35553A58-D820-2696-994C-63A5B6A9B668}"/>
              </a:ext>
            </a:extLst>
          </p:cNvPr>
          <p:cNvPicPr>
            <a:picLocks noChangeAspect="1"/>
          </p:cNvPicPr>
          <p:nvPr/>
        </p:nvPicPr>
        <p:blipFill>
          <a:blip r:embed="rId4"/>
          <a:srcRect l="80065" t="13424" b="76113"/>
          <a:stretch/>
        </p:blipFill>
        <p:spPr>
          <a:xfrm>
            <a:off x="857292" y="5029200"/>
            <a:ext cx="1295315" cy="538387"/>
          </a:xfrm>
          <a:prstGeom prst="rect">
            <a:avLst/>
          </a:prstGeom>
        </p:spPr>
      </p:pic>
    </p:spTree>
    <p:extLst>
      <p:ext uri="{BB962C8B-B14F-4D97-AF65-F5344CB8AC3E}">
        <p14:creationId xmlns:p14="http://schemas.microsoft.com/office/powerpoint/2010/main" val="3580567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B46C-585F-4850-B43B-E42116963B5F}"/>
              </a:ext>
            </a:extLst>
          </p:cNvPr>
          <p:cNvSpPr>
            <a:spLocks noGrp="1"/>
          </p:cNvSpPr>
          <p:nvPr>
            <p:ph type="title"/>
          </p:nvPr>
        </p:nvSpPr>
        <p:spPr/>
        <p:txBody>
          <a:bodyPr/>
          <a:lstStyle/>
          <a:p>
            <a:r>
              <a:rPr lang="en-US" dirty="0"/>
              <a:t>Same thing in another dataset?</a:t>
            </a:r>
          </a:p>
        </p:txBody>
      </p:sp>
      <p:pic>
        <p:nvPicPr>
          <p:cNvPr id="4" name="Picture 3">
            <a:extLst>
              <a:ext uri="{FF2B5EF4-FFF2-40B4-BE49-F238E27FC236}">
                <a16:creationId xmlns:a16="http://schemas.microsoft.com/office/drawing/2014/main" id="{2D9FBEFC-4F67-772C-C312-7AD1A7EEA6C7}"/>
              </a:ext>
            </a:extLst>
          </p:cNvPr>
          <p:cNvPicPr>
            <a:picLocks noChangeAspect="1"/>
          </p:cNvPicPr>
          <p:nvPr/>
        </p:nvPicPr>
        <p:blipFill>
          <a:blip r:embed="rId2"/>
          <a:srcRect b="49106"/>
          <a:stretch/>
        </p:blipFill>
        <p:spPr>
          <a:xfrm>
            <a:off x="1686489" y="2639197"/>
            <a:ext cx="3171261" cy="2965276"/>
          </a:xfrm>
          <a:prstGeom prst="rect">
            <a:avLst/>
          </a:prstGeom>
        </p:spPr>
      </p:pic>
      <p:sp>
        <p:nvSpPr>
          <p:cNvPr id="5" name="TextBox 4">
            <a:extLst>
              <a:ext uri="{FF2B5EF4-FFF2-40B4-BE49-F238E27FC236}">
                <a16:creationId xmlns:a16="http://schemas.microsoft.com/office/drawing/2014/main" id="{32476C48-18E7-0BA9-520B-9334D07CFD8F}"/>
              </a:ext>
            </a:extLst>
          </p:cNvPr>
          <p:cNvSpPr txBox="1"/>
          <p:nvPr/>
        </p:nvSpPr>
        <p:spPr>
          <a:xfrm>
            <a:off x="5638801" y="3475504"/>
            <a:ext cx="5715000" cy="3416320"/>
          </a:xfrm>
          <a:prstGeom prst="rect">
            <a:avLst/>
          </a:prstGeom>
          <a:noFill/>
        </p:spPr>
        <p:txBody>
          <a:bodyPr wrap="square" rtlCol="0">
            <a:spAutoFit/>
          </a:bodyPr>
          <a:lstStyle/>
          <a:p>
            <a:r>
              <a:rPr lang="en-US" dirty="0"/>
              <a:t>does session by session variability</a:t>
            </a:r>
          </a:p>
          <a:p>
            <a:r>
              <a:rPr lang="en-US" dirty="0"/>
              <a:t>predict the barrier height here too?</a:t>
            </a:r>
          </a:p>
          <a:p>
            <a:endParaRPr lang="en-US" dirty="0"/>
          </a:p>
          <a:p>
            <a:r>
              <a:rPr lang="en-US" dirty="0"/>
              <a:t>NO – it does not – only see this increase</a:t>
            </a:r>
          </a:p>
          <a:p>
            <a:r>
              <a:rPr lang="en-US" dirty="0"/>
              <a:t>in magnitude at the outset, but not </a:t>
            </a:r>
            <a:r>
              <a:rPr lang="en-US" dirty="0" err="1"/>
              <a:t>corr</a:t>
            </a:r>
            <a:r>
              <a:rPr lang="en-US" dirty="0"/>
              <a:t> by barrier height</a:t>
            </a:r>
          </a:p>
          <a:p>
            <a:endParaRPr lang="en-US" dirty="0"/>
          </a:p>
          <a:p>
            <a:r>
              <a:rPr lang="en-US" dirty="0"/>
              <a:t>but would be useful to look at whether there is magnitude predicting onsets independently of reward omissions in this dataset</a:t>
            </a:r>
          </a:p>
          <a:p>
            <a:endParaRPr lang="en-US" dirty="0"/>
          </a:p>
          <a:p>
            <a:endParaRPr lang="en-US" dirty="0"/>
          </a:p>
        </p:txBody>
      </p:sp>
      <p:sp>
        <p:nvSpPr>
          <p:cNvPr id="6" name="TextBox 5">
            <a:extLst>
              <a:ext uri="{FF2B5EF4-FFF2-40B4-BE49-F238E27FC236}">
                <a16:creationId xmlns:a16="http://schemas.microsoft.com/office/drawing/2014/main" id="{091F2E6D-7550-0355-72D1-7F92F2A441EC}"/>
              </a:ext>
            </a:extLst>
          </p:cNvPr>
          <p:cNvSpPr txBox="1"/>
          <p:nvPr/>
        </p:nvSpPr>
        <p:spPr>
          <a:xfrm>
            <a:off x="322153" y="6291263"/>
            <a:ext cx="3095719" cy="369332"/>
          </a:xfrm>
          <a:prstGeom prst="rect">
            <a:avLst/>
          </a:prstGeom>
          <a:noFill/>
        </p:spPr>
        <p:txBody>
          <a:bodyPr wrap="none" rtlCol="0">
            <a:spAutoFit/>
          </a:bodyPr>
          <a:lstStyle/>
          <a:p>
            <a:r>
              <a:rPr lang="en-US" dirty="0" err="1"/>
              <a:t>magnitudesAndInfo_AFOSR</a:t>
            </a:r>
            <a:endParaRPr lang="en-US" dirty="0"/>
          </a:p>
        </p:txBody>
      </p:sp>
    </p:spTree>
    <p:extLst>
      <p:ext uri="{BB962C8B-B14F-4D97-AF65-F5344CB8AC3E}">
        <p14:creationId xmlns:p14="http://schemas.microsoft.com/office/powerpoint/2010/main" val="950162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B815-0C81-2A9E-BAC2-6249D77934CD}"/>
              </a:ext>
            </a:extLst>
          </p:cNvPr>
          <p:cNvSpPr>
            <a:spLocks noGrp="1"/>
          </p:cNvSpPr>
          <p:nvPr>
            <p:ph type="title"/>
          </p:nvPr>
        </p:nvSpPr>
        <p:spPr/>
        <p:txBody>
          <a:bodyPr/>
          <a:lstStyle/>
          <a:p>
            <a:r>
              <a:rPr lang="en-US" dirty="0"/>
              <a:t>Pupil size predicts magnitude...</a:t>
            </a:r>
          </a:p>
        </p:txBody>
      </p:sp>
      <p:pic>
        <p:nvPicPr>
          <p:cNvPr id="5" name="Content Placeholder 4">
            <a:extLst>
              <a:ext uri="{FF2B5EF4-FFF2-40B4-BE49-F238E27FC236}">
                <a16:creationId xmlns:a16="http://schemas.microsoft.com/office/drawing/2014/main" id="{7F16C29A-FF23-55F9-E251-00D9C23B02BA}"/>
              </a:ext>
            </a:extLst>
          </p:cNvPr>
          <p:cNvPicPr>
            <a:picLocks noGrp="1" noChangeAspect="1"/>
          </p:cNvPicPr>
          <p:nvPr>
            <p:ph idx="1"/>
          </p:nvPr>
        </p:nvPicPr>
        <p:blipFill>
          <a:blip r:embed="rId2"/>
          <a:stretch>
            <a:fillRect/>
          </a:stretch>
        </p:blipFill>
        <p:spPr>
          <a:xfrm>
            <a:off x="4251434" y="1939925"/>
            <a:ext cx="7575331" cy="4351338"/>
          </a:xfrm>
        </p:spPr>
      </p:pic>
      <p:sp>
        <p:nvSpPr>
          <p:cNvPr id="6" name="TextBox 5">
            <a:extLst>
              <a:ext uri="{FF2B5EF4-FFF2-40B4-BE49-F238E27FC236}">
                <a16:creationId xmlns:a16="http://schemas.microsoft.com/office/drawing/2014/main" id="{38FFA20C-784A-052E-2D48-A09D3B627516}"/>
              </a:ext>
            </a:extLst>
          </p:cNvPr>
          <p:cNvSpPr txBox="1"/>
          <p:nvPr/>
        </p:nvSpPr>
        <p:spPr>
          <a:xfrm>
            <a:off x="322153" y="6291263"/>
            <a:ext cx="3929281" cy="369332"/>
          </a:xfrm>
          <a:prstGeom prst="rect">
            <a:avLst/>
          </a:prstGeom>
          <a:noFill/>
        </p:spPr>
        <p:txBody>
          <a:bodyPr wrap="none" rtlCol="0">
            <a:spAutoFit/>
          </a:bodyPr>
          <a:lstStyle/>
          <a:p>
            <a:r>
              <a:rPr lang="en-US" dirty="0" err="1"/>
              <a:t>magnitudeByPupil_pupilExploreProb</a:t>
            </a:r>
            <a:endParaRPr lang="en-US" dirty="0"/>
          </a:p>
        </p:txBody>
      </p:sp>
    </p:spTree>
    <p:extLst>
      <p:ext uri="{BB962C8B-B14F-4D97-AF65-F5344CB8AC3E}">
        <p14:creationId xmlns:p14="http://schemas.microsoft.com/office/powerpoint/2010/main" val="591141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E432-F619-F8E1-42D9-B8F22FA227A1}"/>
              </a:ext>
            </a:extLst>
          </p:cNvPr>
          <p:cNvSpPr>
            <a:spLocks noGrp="1"/>
          </p:cNvSpPr>
          <p:nvPr>
            <p:ph type="title"/>
          </p:nvPr>
        </p:nvSpPr>
        <p:spPr/>
        <p:txBody>
          <a:bodyPr/>
          <a:lstStyle/>
          <a:p>
            <a:endParaRPr lang="en-US"/>
          </a:p>
        </p:txBody>
      </p:sp>
      <p:grpSp>
        <p:nvGrpSpPr>
          <p:cNvPr id="16" name="Group 15">
            <a:extLst>
              <a:ext uri="{FF2B5EF4-FFF2-40B4-BE49-F238E27FC236}">
                <a16:creationId xmlns:a16="http://schemas.microsoft.com/office/drawing/2014/main" id="{FE32C085-171E-D12C-62BF-358429AAB106}"/>
              </a:ext>
            </a:extLst>
          </p:cNvPr>
          <p:cNvGrpSpPr/>
          <p:nvPr/>
        </p:nvGrpSpPr>
        <p:grpSpPr>
          <a:xfrm>
            <a:off x="8131098" y="3012849"/>
            <a:ext cx="3222702" cy="2557863"/>
            <a:chOff x="5299786" y="2972550"/>
            <a:chExt cx="3280712" cy="2603905"/>
          </a:xfrm>
        </p:grpSpPr>
        <p:pic>
          <p:nvPicPr>
            <p:cNvPr id="17" name="Picture 16">
              <a:extLst>
                <a:ext uri="{FF2B5EF4-FFF2-40B4-BE49-F238E27FC236}">
                  <a16:creationId xmlns:a16="http://schemas.microsoft.com/office/drawing/2014/main" id="{FE0F8076-1867-DBAB-7015-1AE6C8F77EBE}"/>
                </a:ext>
              </a:extLst>
            </p:cNvPr>
            <p:cNvPicPr>
              <a:picLocks noChangeAspect="1"/>
            </p:cNvPicPr>
            <p:nvPr/>
          </p:nvPicPr>
          <p:blipFill>
            <a:blip r:embed="rId2"/>
            <a:srcRect l="80065" t="13424" b="76113"/>
            <a:stretch/>
          </p:blipFill>
          <p:spPr>
            <a:xfrm>
              <a:off x="5302443" y="5046350"/>
              <a:ext cx="1199861" cy="498712"/>
            </a:xfrm>
            <a:prstGeom prst="rect">
              <a:avLst/>
            </a:prstGeom>
          </p:spPr>
        </p:pic>
        <p:pic>
          <p:nvPicPr>
            <p:cNvPr id="18" name="Picture 17">
              <a:extLst>
                <a:ext uri="{FF2B5EF4-FFF2-40B4-BE49-F238E27FC236}">
                  <a16:creationId xmlns:a16="http://schemas.microsoft.com/office/drawing/2014/main" id="{16B9BADE-2CD9-B32F-9AB7-EB8D90148E5C}"/>
                </a:ext>
              </a:extLst>
            </p:cNvPr>
            <p:cNvPicPr>
              <a:picLocks noChangeAspect="1"/>
            </p:cNvPicPr>
            <p:nvPr/>
          </p:nvPicPr>
          <p:blipFill>
            <a:blip r:embed="rId3"/>
            <a:srcRect t="66954" r="50000"/>
            <a:stretch/>
          </p:blipFill>
          <p:spPr>
            <a:xfrm>
              <a:off x="5299786" y="2972550"/>
              <a:ext cx="3280712" cy="2603905"/>
            </a:xfrm>
            <a:prstGeom prst="rect">
              <a:avLst/>
            </a:prstGeom>
          </p:spPr>
        </p:pic>
      </p:grpSp>
      <p:pic>
        <p:nvPicPr>
          <p:cNvPr id="19" name="Picture 18">
            <a:extLst>
              <a:ext uri="{FF2B5EF4-FFF2-40B4-BE49-F238E27FC236}">
                <a16:creationId xmlns:a16="http://schemas.microsoft.com/office/drawing/2014/main" id="{3A954B71-055D-5D7B-5981-AD35E2E82D06}"/>
              </a:ext>
            </a:extLst>
          </p:cNvPr>
          <p:cNvPicPr>
            <a:picLocks noChangeAspect="1"/>
          </p:cNvPicPr>
          <p:nvPr/>
        </p:nvPicPr>
        <p:blipFill>
          <a:blip r:embed="rId4"/>
          <a:srcRect l="31983" r="36179" b="55140"/>
          <a:stretch/>
        </p:blipFill>
        <p:spPr>
          <a:xfrm>
            <a:off x="643160" y="3250695"/>
            <a:ext cx="1931463" cy="2098040"/>
          </a:xfrm>
          <a:prstGeom prst="rect">
            <a:avLst/>
          </a:prstGeom>
        </p:spPr>
      </p:pic>
      <p:grpSp>
        <p:nvGrpSpPr>
          <p:cNvPr id="20" name="Group 19">
            <a:extLst>
              <a:ext uri="{FF2B5EF4-FFF2-40B4-BE49-F238E27FC236}">
                <a16:creationId xmlns:a16="http://schemas.microsoft.com/office/drawing/2014/main" id="{A2106888-EC20-5AA8-CF86-C049AA6A5394}"/>
              </a:ext>
            </a:extLst>
          </p:cNvPr>
          <p:cNvGrpSpPr/>
          <p:nvPr/>
        </p:nvGrpSpPr>
        <p:grpSpPr>
          <a:xfrm>
            <a:off x="2643017" y="3641477"/>
            <a:ext cx="2926649" cy="1195167"/>
            <a:chOff x="7934465" y="1955132"/>
            <a:chExt cx="3153250" cy="1287705"/>
          </a:xfrm>
        </p:grpSpPr>
        <p:pic>
          <p:nvPicPr>
            <p:cNvPr id="21" name="Picture 20">
              <a:extLst>
                <a:ext uri="{FF2B5EF4-FFF2-40B4-BE49-F238E27FC236}">
                  <a16:creationId xmlns:a16="http://schemas.microsoft.com/office/drawing/2014/main" id="{B4335F5B-E8B1-3B9C-6B82-69C3FD01A65C}"/>
                </a:ext>
              </a:extLst>
            </p:cNvPr>
            <p:cNvPicPr>
              <a:picLocks noChangeAspect="1"/>
            </p:cNvPicPr>
            <p:nvPr/>
          </p:nvPicPr>
          <p:blipFill>
            <a:blip r:embed="rId5"/>
            <a:stretch>
              <a:fillRect/>
            </a:stretch>
          </p:blipFill>
          <p:spPr>
            <a:xfrm>
              <a:off x="8398111" y="2596506"/>
              <a:ext cx="2347702" cy="646331"/>
            </a:xfrm>
            <a:prstGeom prst="rect">
              <a:avLst/>
            </a:prstGeom>
          </p:spPr>
        </p:pic>
        <p:sp>
          <p:nvSpPr>
            <p:cNvPr id="22" name="TextBox 21">
              <a:extLst>
                <a:ext uri="{FF2B5EF4-FFF2-40B4-BE49-F238E27FC236}">
                  <a16:creationId xmlns:a16="http://schemas.microsoft.com/office/drawing/2014/main" id="{0DE6840D-AA9D-63F3-9AA1-C5D9883CD2B3}"/>
                </a:ext>
              </a:extLst>
            </p:cNvPr>
            <p:cNvSpPr txBox="1"/>
            <p:nvPr/>
          </p:nvSpPr>
          <p:spPr>
            <a:xfrm>
              <a:off x="7934465" y="1955132"/>
              <a:ext cx="3153250" cy="431089"/>
            </a:xfrm>
            <a:prstGeom prst="rect">
              <a:avLst/>
            </a:prstGeom>
            <a:noFill/>
          </p:spPr>
          <p:txBody>
            <a:bodyPr wrap="square">
              <a:spAutoFit/>
            </a:bodyPr>
            <a:lstStyle/>
            <a:p>
              <a:pPr algn="ctr"/>
              <a:r>
                <a:rPr lang="en-US" sz="2000" b="1" dirty="0">
                  <a:solidFill>
                    <a:schemeClr val="accent4">
                      <a:lumMod val="75000"/>
                    </a:schemeClr>
                  </a:solidFill>
                </a:rPr>
                <a:t>Arrhenius equation</a:t>
              </a:r>
            </a:p>
          </p:txBody>
        </p:sp>
      </p:grpSp>
      <p:pic>
        <p:nvPicPr>
          <p:cNvPr id="25" name="Picture 24">
            <a:extLst>
              <a:ext uri="{FF2B5EF4-FFF2-40B4-BE49-F238E27FC236}">
                <a16:creationId xmlns:a16="http://schemas.microsoft.com/office/drawing/2014/main" id="{FD2F02FC-1975-7206-D385-CC5BBA65CAB7}"/>
              </a:ext>
            </a:extLst>
          </p:cNvPr>
          <p:cNvPicPr>
            <a:picLocks noChangeAspect="1"/>
          </p:cNvPicPr>
          <p:nvPr/>
        </p:nvPicPr>
        <p:blipFill>
          <a:blip r:embed="rId6"/>
          <a:stretch>
            <a:fillRect/>
          </a:stretch>
        </p:blipFill>
        <p:spPr>
          <a:xfrm>
            <a:off x="3209208" y="8581255"/>
            <a:ext cx="4711700" cy="2971800"/>
          </a:xfrm>
          <a:prstGeom prst="rect">
            <a:avLst/>
          </a:prstGeom>
        </p:spPr>
      </p:pic>
    </p:spTree>
    <p:extLst>
      <p:ext uri="{BB962C8B-B14F-4D97-AF65-F5344CB8AC3E}">
        <p14:creationId xmlns:p14="http://schemas.microsoft.com/office/powerpoint/2010/main" val="238423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A3C7-D47F-1126-FD83-CCDBFDD1BE33}"/>
              </a:ext>
            </a:extLst>
          </p:cNvPr>
          <p:cNvSpPr>
            <a:spLocks noGrp="1"/>
          </p:cNvSpPr>
          <p:nvPr>
            <p:ph type="title"/>
          </p:nvPr>
        </p:nvSpPr>
        <p:spPr/>
        <p:txBody>
          <a:bodyPr>
            <a:normAutofit/>
          </a:bodyPr>
          <a:lstStyle/>
          <a:p>
            <a:r>
              <a:rPr lang="en-US" b="1" dirty="0"/>
              <a:t>Prior Work:</a:t>
            </a:r>
            <a:r>
              <a:rPr lang="en-US" dirty="0"/>
              <a:t> Lower spike rates for rules</a:t>
            </a:r>
          </a:p>
        </p:txBody>
      </p:sp>
      <p:pic>
        <p:nvPicPr>
          <p:cNvPr id="4" name="Picture 3">
            <a:extLst>
              <a:ext uri="{FF2B5EF4-FFF2-40B4-BE49-F238E27FC236}">
                <a16:creationId xmlns:a16="http://schemas.microsoft.com/office/drawing/2014/main" id="{A826DFBD-B3DC-BCAB-9FEE-27479DF5C061}"/>
              </a:ext>
            </a:extLst>
          </p:cNvPr>
          <p:cNvPicPr>
            <a:picLocks noChangeAspect="1"/>
          </p:cNvPicPr>
          <p:nvPr/>
        </p:nvPicPr>
        <p:blipFill rotWithShape="1">
          <a:blip r:embed="rId2">
            <a:extLst>
              <a:ext uri="{28A0092B-C50C-407E-A947-70E740481C1C}">
                <a14:useLocalDpi xmlns:a14="http://schemas.microsoft.com/office/drawing/2010/main" val="0"/>
              </a:ext>
            </a:extLst>
          </a:blip>
          <a:srcRect t="42453"/>
          <a:stretch/>
        </p:blipFill>
        <p:spPr>
          <a:xfrm>
            <a:off x="4789803" y="2060407"/>
            <a:ext cx="7016873" cy="1874392"/>
          </a:xfrm>
          <a:prstGeom prst="rect">
            <a:avLst/>
          </a:prstGeom>
        </p:spPr>
      </p:pic>
      <p:grpSp>
        <p:nvGrpSpPr>
          <p:cNvPr id="5" name="Group 4">
            <a:extLst>
              <a:ext uri="{FF2B5EF4-FFF2-40B4-BE49-F238E27FC236}">
                <a16:creationId xmlns:a16="http://schemas.microsoft.com/office/drawing/2014/main" id="{01A93C4D-F41D-B04B-0833-14B4C321FDAE}"/>
              </a:ext>
            </a:extLst>
          </p:cNvPr>
          <p:cNvGrpSpPr/>
          <p:nvPr/>
        </p:nvGrpSpPr>
        <p:grpSpPr>
          <a:xfrm>
            <a:off x="4982098" y="4184448"/>
            <a:ext cx="6574059" cy="2373689"/>
            <a:chOff x="2083444" y="3961128"/>
            <a:chExt cx="7880897" cy="2845548"/>
          </a:xfrm>
        </p:grpSpPr>
        <p:pic>
          <p:nvPicPr>
            <p:cNvPr id="6" name="Picture 5">
              <a:extLst>
                <a:ext uri="{FF2B5EF4-FFF2-40B4-BE49-F238E27FC236}">
                  <a16:creationId xmlns:a16="http://schemas.microsoft.com/office/drawing/2014/main" id="{6EEE65D2-9A68-297F-3EE0-39D97DACAD9E}"/>
                </a:ext>
              </a:extLst>
            </p:cNvPr>
            <p:cNvPicPr>
              <a:picLocks noChangeAspect="1"/>
            </p:cNvPicPr>
            <p:nvPr/>
          </p:nvPicPr>
          <p:blipFill rotWithShape="1">
            <a:blip r:embed="rId3">
              <a:extLst>
                <a:ext uri="{28A0092B-C50C-407E-A947-70E740481C1C}">
                  <a14:useLocalDpi xmlns:a14="http://schemas.microsoft.com/office/drawing/2010/main" val="0"/>
                </a:ext>
              </a:extLst>
            </a:blip>
            <a:srcRect t="74154" r="3436"/>
            <a:stretch/>
          </p:blipFill>
          <p:spPr>
            <a:xfrm>
              <a:off x="2178944" y="3961128"/>
              <a:ext cx="7785397" cy="2845548"/>
            </a:xfrm>
            <a:prstGeom prst="rect">
              <a:avLst/>
            </a:prstGeom>
          </p:spPr>
        </p:pic>
        <p:sp>
          <p:nvSpPr>
            <p:cNvPr id="7" name="Rectangle 6">
              <a:extLst>
                <a:ext uri="{FF2B5EF4-FFF2-40B4-BE49-F238E27FC236}">
                  <a16:creationId xmlns:a16="http://schemas.microsoft.com/office/drawing/2014/main" id="{9DED0457-F225-22C3-8609-E3510C14495F}"/>
                </a:ext>
              </a:extLst>
            </p:cNvPr>
            <p:cNvSpPr/>
            <p:nvPr/>
          </p:nvSpPr>
          <p:spPr>
            <a:xfrm>
              <a:off x="2083444" y="3961128"/>
              <a:ext cx="493565" cy="52122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9" name="Picture 8">
            <a:extLst>
              <a:ext uri="{FF2B5EF4-FFF2-40B4-BE49-F238E27FC236}">
                <a16:creationId xmlns:a16="http://schemas.microsoft.com/office/drawing/2014/main" id="{837C9449-9F35-306C-4CE5-D5013C1F220D}"/>
              </a:ext>
            </a:extLst>
          </p:cNvPr>
          <p:cNvPicPr>
            <a:picLocks noChangeAspect="1"/>
          </p:cNvPicPr>
          <p:nvPr/>
        </p:nvPicPr>
        <p:blipFill rotWithShape="1">
          <a:blip r:embed="rId4">
            <a:extLst>
              <a:ext uri="{28A0092B-C50C-407E-A947-70E740481C1C}">
                <a14:useLocalDpi xmlns:a14="http://schemas.microsoft.com/office/drawing/2010/main" val="0"/>
              </a:ext>
            </a:extLst>
          </a:blip>
          <a:srcRect l="3868" t="71652" r="50963" b="3607"/>
          <a:stretch/>
        </p:blipFill>
        <p:spPr>
          <a:xfrm>
            <a:off x="455963" y="1810758"/>
            <a:ext cx="4333840" cy="2373690"/>
          </a:xfrm>
          <a:prstGeom prst="rect">
            <a:avLst/>
          </a:prstGeom>
        </p:spPr>
      </p:pic>
      <p:pic>
        <p:nvPicPr>
          <p:cNvPr id="10" name="Picture 9">
            <a:extLst>
              <a:ext uri="{FF2B5EF4-FFF2-40B4-BE49-F238E27FC236}">
                <a16:creationId xmlns:a16="http://schemas.microsoft.com/office/drawing/2014/main" id="{98F8A486-D8E1-E15E-AB49-CAE4E8F77273}"/>
              </a:ext>
            </a:extLst>
          </p:cNvPr>
          <p:cNvPicPr>
            <a:picLocks noChangeAspect="1"/>
          </p:cNvPicPr>
          <p:nvPr/>
        </p:nvPicPr>
        <p:blipFill rotWithShape="1">
          <a:blip r:embed="rId5">
            <a:extLst>
              <a:ext uri="{28A0092B-C50C-407E-A947-70E740481C1C}">
                <a14:useLocalDpi xmlns:a14="http://schemas.microsoft.com/office/drawing/2010/main" val="0"/>
              </a:ext>
            </a:extLst>
          </a:blip>
          <a:srcRect l="-1" t="30571" r="80384" b="50510"/>
          <a:stretch/>
        </p:blipFill>
        <p:spPr>
          <a:xfrm>
            <a:off x="692977" y="4290450"/>
            <a:ext cx="1865081" cy="1789246"/>
          </a:xfrm>
          <a:prstGeom prst="rect">
            <a:avLst/>
          </a:prstGeom>
        </p:spPr>
      </p:pic>
      <p:pic>
        <p:nvPicPr>
          <p:cNvPr id="11" name="Picture 10">
            <a:extLst>
              <a:ext uri="{FF2B5EF4-FFF2-40B4-BE49-F238E27FC236}">
                <a16:creationId xmlns:a16="http://schemas.microsoft.com/office/drawing/2014/main" id="{B5CC28C3-68FD-A3DF-D64B-BB63A061BCCD}"/>
              </a:ext>
            </a:extLst>
          </p:cNvPr>
          <p:cNvPicPr>
            <a:picLocks noChangeAspect="1"/>
          </p:cNvPicPr>
          <p:nvPr/>
        </p:nvPicPr>
        <p:blipFill rotWithShape="1">
          <a:blip r:embed="rId5">
            <a:extLst>
              <a:ext uri="{28A0092B-C50C-407E-A947-70E740481C1C}">
                <a14:useLocalDpi xmlns:a14="http://schemas.microsoft.com/office/drawing/2010/main" val="0"/>
              </a:ext>
            </a:extLst>
          </a:blip>
          <a:srcRect l="30209" t="31723" r="53546" b="50762"/>
          <a:stretch/>
        </p:blipFill>
        <p:spPr>
          <a:xfrm>
            <a:off x="2914892" y="4423213"/>
            <a:ext cx="1544559" cy="1656483"/>
          </a:xfrm>
          <a:prstGeom prst="rect">
            <a:avLst/>
          </a:prstGeom>
        </p:spPr>
      </p:pic>
      <p:sp>
        <p:nvSpPr>
          <p:cNvPr id="12" name="TextBox 11">
            <a:extLst>
              <a:ext uri="{FF2B5EF4-FFF2-40B4-BE49-F238E27FC236}">
                <a16:creationId xmlns:a16="http://schemas.microsoft.com/office/drawing/2014/main" id="{FF25383A-22B9-E0DF-1462-42C4281A21DD}"/>
              </a:ext>
            </a:extLst>
          </p:cNvPr>
          <p:cNvSpPr txBox="1"/>
          <p:nvPr/>
        </p:nvSpPr>
        <p:spPr>
          <a:xfrm>
            <a:off x="209863" y="6373471"/>
            <a:ext cx="3352200" cy="369332"/>
          </a:xfrm>
          <a:prstGeom prst="rect">
            <a:avLst/>
          </a:prstGeom>
          <a:noFill/>
        </p:spPr>
        <p:txBody>
          <a:bodyPr wrap="none" rtlCol="0">
            <a:spAutoFit/>
          </a:bodyPr>
          <a:lstStyle/>
          <a:p>
            <a:r>
              <a:rPr lang="en-US" dirty="0" err="1"/>
              <a:t>Ebitz</a:t>
            </a:r>
            <a:r>
              <a:rPr lang="en-US" dirty="0"/>
              <a:t>, et al, </a:t>
            </a:r>
            <a:r>
              <a:rPr lang="en-US" i="1" dirty="0" err="1"/>
              <a:t>PLoS</a:t>
            </a:r>
            <a:r>
              <a:rPr lang="en-US" i="1" dirty="0"/>
              <a:t> Biology </a:t>
            </a:r>
            <a:r>
              <a:rPr lang="en-US" dirty="0"/>
              <a:t>2020</a:t>
            </a:r>
          </a:p>
        </p:txBody>
      </p:sp>
    </p:spTree>
    <p:extLst>
      <p:ext uri="{BB962C8B-B14F-4D97-AF65-F5344CB8AC3E}">
        <p14:creationId xmlns:p14="http://schemas.microsoft.com/office/powerpoint/2010/main" val="19454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E620-2C09-6190-1612-712C59186A85}"/>
              </a:ext>
            </a:extLst>
          </p:cNvPr>
          <p:cNvSpPr>
            <a:spLocks noGrp="1"/>
          </p:cNvSpPr>
          <p:nvPr>
            <p:ph type="title"/>
          </p:nvPr>
        </p:nvSpPr>
        <p:spPr/>
        <p:txBody>
          <a:bodyPr/>
          <a:lstStyle/>
          <a:p>
            <a:r>
              <a:rPr lang="en-US" b="1" dirty="0"/>
              <a:t>Next steps:</a:t>
            </a:r>
          </a:p>
        </p:txBody>
      </p:sp>
      <p:sp>
        <p:nvSpPr>
          <p:cNvPr id="3" name="Content Placeholder 2">
            <a:extLst>
              <a:ext uri="{FF2B5EF4-FFF2-40B4-BE49-F238E27FC236}">
                <a16:creationId xmlns:a16="http://schemas.microsoft.com/office/drawing/2014/main" id="{771EF488-9810-BB3C-C7A2-60554027DAC9}"/>
              </a:ext>
            </a:extLst>
          </p:cNvPr>
          <p:cNvSpPr>
            <a:spLocks noGrp="1"/>
          </p:cNvSpPr>
          <p:nvPr>
            <p:ph idx="1"/>
          </p:nvPr>
        </p:nvSpPr>
        <p:spPr/>
        <p:txBody>
          <a:bodyPr/>
          <a:lstStyle/>
          <a:p>
            <a:r>
              <a:rPr lang="en-US" dirty="0"/>
              <a:t>We previously speculated that lower spike rates are due to computational efficiency of rules, which could be part of why we use them</a:t>
            </a:r>
          </a:p>
          <a:p>
            <a:endParaRPr lang="en-US" dirty="0"/>
          </a:p>
          <a:p>
            <a:r>
              <a:rPr lang="en-US" dirty="0"/>
              <a:t>But this could also be a general purpose thing: energetically-demanding behavior (in the thermodynamic sense) could be rare because it has outsized </a:t>
            </a:r>
            <a:r>
              <a:rPr lang="en-US" b="1" dirty="0"/>
              <a:t>neuro-metabolic demands</a:t>
            </a:r>
          </a:p>
          <a:p>
            <a:endParaRPr lang="en-US" b="1" dirty="0"/>
          </a:p>
          <a:p>
            <a:r>
              <a:rPr lang="en-US" dirty="0"/>
              <a:t>So ....</a:t>
            </a:r>
          </a:p>
          <a:p>
            <a:endParaRPr lang="en-US" b="1" dirty="0"/>
          </a:p>
        </p:txBody>
      </p:sp>
    </p:spTree>
    <p:extLst>
      <p:ext uri="{BB962C8B-B14F-4D97-AF65-F5344CB8AC3E}">
        <p14:creationId xmlns:p14="http://schemas.microsoft.com/office/powerpoint/2010/main" val="417785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5C4466-9111-7272-AF67-E60325A2F842}"/>
              </a:ext>
            </a:extLst>
          </p:cNvPr>
          <p:cNvSpPr txBox="1">
            <a:spLocks/>
          </p:cNvSpPr>
          <p:nvPr/>
        </p:nvSpPr>
        <p:spPr>
          <a:xfrm>
            <a:off x="838200" y="258589"/>
            <a:ext cx="7661223" cy="146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 design and dataset</a:t>
            </a:r>
          </a:p>
        </p:txBody>
      </p:sp>
      <p:pic>
        <p:nvPicPr>
          <p:cNvPr id="6" name="Picture 5">
            <a:extLst>
              <a:ext uri="{FF2B5EF4-FFF2-40B4-BE49-F238E27FC236}">
                <a16:creationId xmlns:a16="http://schemas.microsoft.com/office/drawing/2014/main" id="{0A51CFA7-57BC-60FC-A511-1066A9A1ADE9}"/>
              </a:ext>
            </a:extLst>
          </p:cNvPr>
          <p:cNvPicPr>
            <a:picLocks noChangeAspect="1"/>
          </p:cNvPicPr>
          <p:nvPr/>
        </p:nvPicPr>
        <p:blipFill>
          <a:blip r:embed="rId3"/>
          <a:srcRect t="1180" b="50000"/>
          <a:stretch/>
        </p:blipFill>
        <p:spPr>
          <a:xfrm>
            <a:off x="6714055" y="2867218"/>
            <a:ext cx="4558916" cy="1807103"/>
          </a:xfrm>
          <a:prstGeom prst="rect">
            <a:avLst/>
          </a:prstGeom>
        </p:spPr>
      </p:pic>
      <p:sp>
        <p:nvSpPr>
          <p:cNvPr id="7" name="TextBox 6">
            <a:extLst>
              <a:ext uri="{FF2B5EF4-FFF2-40B4-BE49-F238E27FC236}">
                <a16:creationId xmlns:a16="http://schemas.microsoft.com/office/drawing/2014/main" id="{77B320C8-1208-70AF-7939-C427273A1BB0}"/>
              </a:ext>
            </a:extLst>
          </p:cNvPr>
          <p:cNvSpPr txBox="1"/>
          <p:nvPr/>
        </p:nvSpPr>
        <p:spPr>
          <a:xfrm>
            <a:off x="0" y="6246058"/>
            <a:ext cx="4059766" cy="584775"/>
          </a:xfrm>
          <a:prstGeom prst="rect">
            <a:avLst/>
          </a:prstGeom>
          <a:noFill/>
        </p:spPr>
        <p:txBody>
          <a:bodyPr wrap="none" rtlCol="0">
            <a:spAutoFit/>
          </a:bodyPr>
          <a:lstStyle/>
          <a:p>
            <a:r>
              <a:rPr lang="en-US" sz="1600" i="1" dirty="0"/>
              <a:t>data: </a:t>
            </a:r>
            <a:r>
              <a:rPr lang="en-US" sz="1600" dirty="0" err="1"/>
              <a:t>Bartolo</a:t>
            </a:r>
            <a:r>
              <a:rPr lang="en-US" sz="1600" dirty="0"/>
              <a:t> &amp; </a:t>
            </a:r>
            <a:r>
              <a:rPr lang="en-US" sz="1600" dirty="0" err="1"/>
              <a:t>Averbeck</a:t>
            </a:r>
            <a:r>
              <a:rPr lang="en-US" sz="1600" dirty="0"/>
              <a:t>, </a:t>
            </a:r>
            <a:r>
              <a:rPr lang="en-US" sz="1600" i="1" dirty="0"/>
              <a:t>Neuron </a:t>
            </a:r>
            <a:r>
              <a:rPr lang="en-US" sz="1600" dirty="0"/>
              <a:t>2020;</a:t>
            </a:r>
          </a:p>
          <a:p>
            <a:r>
              <a:rPr lang="en-US" sz="1600" dirty="0"/>
              <a:t>Tang, </a:t>
            </a:r>
            <a:r>
              <a:rPr lang="en-US" sz="1600" dirty="0" err="1"/>
              <a:t>Bartolo</a:t>
            </a:r>
            <a:r>
              <a:rPr lang="en-US" sz="1600" dirty="0"/>
              <a:t>, </a:t>
            </a:r>
            <a:r>
              <a:rPr lang="en-US" sz="1600" dirty="0" err="1"/>
              <a:t>Averbeck</a:t>
            </a:r>
            <a:r>
              <a:rPr lang="en-US" sz="1600" dirty="0"/>
              <a:t>, </a:t>
            </a:r>
            <a:r>
              <a:rPr lang="en-US" sz="1600" i="1" dirty="0"/>
              <a:t>Nat Comms </a:t>
            </a:r>
            <a:r>
              <a:rPr lang="en-US" sz="1600" dirty="0"/>
              <a:t>2021</a:t>
            </a:r>
          </a:p>
        </p:txBody>
      </p:sp>
      <p:grpSp>
        <p:nvGrpSpPr>
          <p:cNvPr id="9" name="Group 8">
            <a:extLst>
              <a:ext uri="{FF2B5EF4-FFF2-40B4-BE49-F238E27FC236}">
                <a16:creationId xmlns:a16="http://schemas.microsoft.com/office/drawing/2014/main" id="{F06D3DE6-1B4C-FAAD-BA2F-2F0EBE7CD312}"/>
              </a:ext>
            </a:extLst>
          </p:cNvPr>
          <p:cNvGrpSpPr/>
          <p:nvPr/>
        </p:nvGrpSpPr>
        <p:grpSpPr>
          <a:xfrm>
            <a:off x="539646" y="1726051"/>
            <a:ext cx="5771213" cy="4079628"/>
            <a:chOff x="0" y="1547413"/>
            <a:chExt cx="4288865" cy="3031767"/>
          </a:xfrm>
        </p:grpSpPr>
        <p:pic>
          <p:nvPicPr>
            <p:cNvPr id="5" name="Picture 4">
              <a:extLst>
                <a:ext uri="{FF2B5EF4-FFF2-40B4-BE49-F238E27FC236}">
                  <a16:creationId xmlns:a16="http://schemas.microsoft.com/office/drawing/2014/main" id="{1940A79F-5413-29CB-728A-FF9D2747A9D2}"/>
                </a:ext>
              </a:extLst>
            </p:cNvPr>
            <p:cNvPicPr>
              <a:picLocks noChangeAspect="1"/>
            </p:cNvPicPr>
            <p:nvPr/>
          </p:nvPicPr>
          <p:blipFill>
            <a:blip r:embed="rId4"/>
            <a:srcRect t="9448"/>
            <a:stretch/>
          </p:blipFill>
          <p:spPr>
            <a:xfrm>
              <a:off x="0" y="1547413"/>
              <a:ext cx="4288865" cy="3031767"/>
            </a:xfrm>
            <a:prstGeom prst="rect">
              <a:avLst/>
            </a:prstGeom>
          </p:spPr>
        </p:pic>
        <p:sp>
          <p:nvSpPr>
            <p:cNvPr id="8" name="Rectangle 7">
              <a:extLst>
                <a:ext uri="{FF2B5EF4-FFF2-40B4-BE49-F238E27FC236}">
                  <a16:creationId xmlns:a16="http://schemas.microsoft.com/office/drawing/2014/main" id="{A19FA45C-D39F-E5DD-4AFB-0BD550B468FA}"/>
                </a:ext>
              </a:extLst>
            </p:cNvPr>
            <p:cNvSpPr/>
            <p:nvPr/>
          </p:nvSpPr>
          <p:spPr>
            <a:xfrm>
              <a:off x="164904" y="3066942"/>
              <a:ext cx="697422" cy="498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02CE252-6756-665F-1175-98566B575EE8}"/>
              </a:ext>
            </a:extLst>
          </p:cNvPr>
          <p:cNvSpPr txBox="1"/>
          <p:nvPr/>
        </p:nvSpPr>
        <p:spPr>
          <a:xfrm>
            <a:off x="9383843" y="6353779"/>
            <a:ext cx="2685351" cy="369332"/>
          </a:xfrm>
          <a:prstGeom prst="rect">
            <a:avLst/>
          </a:prstGeom>
          <a:noFill/>
        </p:spPr>
        <p:txBody>
          <a:bodyPr wrap="none" rtlCol="0">
            <a:spAutoFit/>
          </a:bodyPr>
          <a:lstStyle/>
          <a:p>
            <a:r>
              <a:rPr lang="fr-CA" i="1" dirty="0"/>
              <a:t>x768 </a:t>
            </a:r>
            <a:r>
              <a:rPr lang="fr-CA" i="1" dirty="0" err="1"/>
              <a:t>electrodes</a:t>
            </a:r>
            <a:r>
              <a:rPr lang="fr-CA" i="1" dirty="0"/>
              <a:t>/</a:t>
            </a:r>
            <a:r>
              <a:rPr lang="fr-CA" i="1" dirty="0" err="1"/>
              <a:t>monkey</a:t>
            </a:r>
            <a:endParaRPr lang="fr-CA" i="1" dirty="0"/>
          </a:p>
        </p:txBody>
      </p:sp>
    </p:spTree>
    <p:extLst>
      <p:ext uri="{BB962C8B-B14F-4D97-AF65-F5344CB8AC3E}">
        <p14:creationId xmlns:p14="http://schemas.microsoft.com/office/powerpoint/2010/main" val="384641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07E8-2051-AD0C-DEE2-C9E8C761166A}"/>
              </a:ext>
            </a:extLst>
          </p:cNvPr>
          <p:cNvSpPr>
            <a:spLocks noGrp="1"/>
          </p:cNvSpPr>
          <p:nvPr>
            <p:ph type="title"/>
          </p:nvPr>
        </p:nvSpPr>
        <p:spPr/>
        <p:txBody>
          <a:bodyPr/>
          <a:lstStyle/>
          <a:p>
            <a:r>
              <a:rPr lang="fr-CA" dirty="0" err="1"/>
              <a:t>Evidence</a:t>
            </a:r>
            <a:r>
              <a:rPr lang="fr-CA" dirty="0"/>
              <a:t> for an explore state</a:t>
            </a:r>
          </a:p>
        </p:txBody>
      </p:sp>
      <p:pic>
        <p:nvPicPr>
          <p:cNvPr id="5" name="Picture 4">
            <a:extLst>
              <a:ext uri="{FF2B5EF4-FFF2-40B4-BE49-F238E27FC236}">
                <a16:creationId xmlns:a16="http://schemas.microsoft.com/office/drawing/2014/main" id="{9F08C1DB-5FE3-3340-8794-F5A2EA35151D}"/>
              </a:ext>
            </a:extLst>
          </p:cNvPr>
          <p:cNvPicPr>
            <a:picLocks noChangeAspect="1"/>
          </p:cNvPicPr>
          <p:nvPr/>
        </p:nvPicPr>
        <p:blipFill>
          <a:blip r:embed="rId2"/>
          <a:srcRect l="67806" r="7812" b="52568"/>
          <a:stretch/>
        </p:blipFill>
        <p:spPr>
          <a:xfrm>
            <a:off x="4200938" y="2229677"/>
            <a:ext cx="1895062" cy="2398643"/>
          </a:xfrm>
          <a:prstGeom prst="rect">
            <a:avLst/>
          </a:prstGeom>
        </p:spPr>
      </p:pic>
      <p:pic>
        <p:nvPicPr>
          <p:cNvPr id="6" name="Picture 5">
            <a:extLst>
              <a:ext uri="{FF2B5EF4-FFF2-40B4-BE49-F238E27FC236}">
                <a16:creationId xmlns:a16="http://schemas.microsoft.com/office/drawing/2014/main" id="{4AD689F1-7B51-F9E6-D669-ADB3C0B5D07D}"/>
              </a:ext>
            </a:extLst>
          </p:cNvPr>
          <p:cNvPicPr>
            <a:picLocks noChangeAspect="1"/>
          </p:cNvPicPr>
          <p:nvPr/>
        </p:nvPicPr>
        <p:blipFill>
          <a:blip r:embed="rId2"/>
          <a:srcRect l="61924" t="51561" r="7812" b="1007"/>
          <a:stretch/>
        </p:blipFill>
        <p:spPr>
          <a:xfrm>
            <a:off x="1364420" y="2229678"/>
            <a:ext cx="2352261" cy="2398643"/>
          </a:xfrm>
          <a:prstGeom prst="rect">
            <a:avLst/>
          </a:prstGeom>
        </p:spPr>
      </p:pic>
      <p:pic>
        <p:nvPicPr>
          <p:cNvPr id="8" name="Picture 7">
            <a:extLst>
              <a:ext uri="{FF2B5EF4-FFF2-40B4-BE49-F238E27FC236}">
                <a16:creationId xmlns:a16="http://schemas.microsoft.com/office/drawing/2014/main" id="{3596E61E-2727-BE94-3AA0-66A2084B2E38}"/>
              </a:ext>
            </a:extLst>
          </p:cNvPr>
          <p:cNvPicPr>
            <a:picLocks noChangeAspect="1"/>
          </p:cNvPicPr>
          <p:nvPr/>
        </p:nvPicPr>
        <p:blipFill>
          <a:blip r:embed="rId3"/>
          <a:stretch>
            <a:fillRect/>
          </a:stretch>
        </p:blipFill>
        <p:spPr>
          <a:xfrm>
            <a:off x="8073610" y="2308165"/>
            <a:ext cx="2461867" cy="2029631"/>
          </a:xfrm>
          <a:prstGeom prst="rect">
            <a:avLst/>
          </a:prstGeom>
        </p:spPr>
      </p:pic>
      <p:sp>
        <p:nvSpPr>
          <p:cNvPr id="11" name="TextBox 10">
            <a:extLst>
              <a:ext uri="{FF2B5EF4-FFF2-40B4-BE49-F238E27FC236}">
                <a16:creationId xmlns:a16="http://schemas.microsoft.com/office/drawing/2014/main" id="{F1515D62-222C-1679-8ED5-93098CA9B502}"/>
              </a:ext>
            </a:extLst>
          </p:cNvPr>
          <p:cNvSpPr txBox="1"/>
          <p:nvPr/>
        </p:nvSpPr>
        <p:spPr>
          <a:xfrm>
            <a:off x="838200" y="5453917"/>
            <a:ext cx="9405730" cy="923330"/>
          </a:xfrm>
          <a:prstGeom prst="rect">
            <a:avLst/>
          </a:prstGeom>
          <a:noFill/>
        </p:spPr>
        <p:txBody>
          <a:bodyPr wrap="square">
            <a:spAutoFit/>
          </a:bodyPr>
          <a:lstStyle/>
          <a:p>
            <a:r>
              <a:rPr lang="en-US" dirty="0"/>
              <a:t>There are 2 switching time constants, but the short switches occur more frequently than would be expected if random decision making in 1 dimension only occurred during persistent decisions in another domain (compare 4 state and 5 state models)</a:t>
            </a:r>
          </a:p>
        </p:txBody>
      </p:sp>
    </p:spTree>
    <p:extLst>
      <p:ext uri="{BB962C8B-B14F-4D97-AF65-F5344CB8AC3E}">
        <p14:creationId xmlns:p14="http://schemas.microsoft.com/office/powerpoint/2010/main" val="4242575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B74F-DD7E-A267-9802-8449AA5AB387}"/>
              </a:ext>
            </a:extLst>
          </p:cNvPr>
          <p:cNvSpPr>
            <a:spLocks noGrp="1"/>
          </p:cNvSpPr>
          <p:nvPr>
            <p:ph type="title"/>
          </p:nvPr>
        </p:nvSpPr>
        <p:spPr/>
        <p:txBody>
          <a:bodyPr/>
          <a:lstStyle/>
          <a:p>
            <a:r>
              <a:rPr lang="fr-CA" dirty="0" err="1"/>
              <a:t>Hidden</a:t>
            </a:r>
            <a:r>
              <a:rPr lang="fr-CA" dirty="0"/>
              <a:t> Markov model</a:t>
            </a:r>
          </a:p>
        </p:txBody>
      </p:sp>
      <p:pic>
        <p:nvPicPr>
          <p:cNvPr id="4" name="Picture 3">
            <a:extLst>
              <a:ext uri="{FF2B5EF4-FFF2-40B4-BE49-F238E27FC236}">
                <a16:creationId xmlns:a16="http://schemas.microsoft.com/office/drawing/2014/main" id="{C20FEDC7-7B26-A109-5D33-13B94070E7F8}"/>
              </a:ext>
            </a:extLst>
          </p:cNvPr>
          <p:cNvPicPr>
            <a:picLocks noChangeAspect="1"/>
          </p:cNvPicPr>
          <p:nvPr/>
        </p:nvPicPr>
        <p:blipFill>
          <a:blip r:embed="rId2"/>
          <a:srcRect l="56956" t="79798" r="-2212"/>
          <a:stretch/>
        </p:blipFill>
        <p:spPr>
          <a:xfrm>
            <a:off x="7902536" y="340785"/>
            <a:ext cx="2100653" cy="1392995"/>
          </a:xfrm>
          <a:prstGeom prst="rect">
            <a:avLst/>
          </a:prstGeom>
        </p:spPr>
      </p:pic>
      <p:pic>
        <p:nvPicPr>
          <p:cNvPr id="5" name="Picture 4">
            <a:extLst>
              <a:ext uri="{FF2B5EF4-FFF2-40B4-BE49-F238E27FC236}">
                <a16:creationId xmlns:a16="http://schemas.microsoft.com/office/drawing/2014/main" id="{A55C90C9-33C3-63D0-29E1-0D2369BB1CF0}"/>
              </a:ext>
            </a:extLst>
          </p:cNvPr>
          <p:cNvPicPr>
            <a:picLocks noChangeAspect="1"/>
          </p:cNvPicPr>
          <p:nvPr/>
        </p:nvPicPr>
        <p:blipFill>
          <a:blip r:embed="rId3"/>
          <a:srcRect l="5983" t="2557" b="49722"/>
          <a:stretch/>
        </p:blipFill>
        <p:spPr>
          <a:xfrm>
            <a:off x="141647" y="2015397"/>
            <a:ext cx="7342020" cy="2937936"/>
          </a:xfrm>
          <a:prstGeom prst="rect">
            <a:avLst/>
          </a:prstGeom>
        </p:spPr>
      </p:pic>
      <p:pic>
        <p:nvPicPr>
          <p:cNvPr id="6" name="Picture 5">
            <a:extLst>
              <a:ext uri="{FF2B5EF4-FFF2-40B4-BE49-F238E27FC236}">
                <a16:creationId xmlns:a16="http://schemas.microsoft.com/office/drawing/2014/main" id="{19E055A5-264E-2107-4D53-6847C0EBC784}"/>
              </a:ext>
            </a:extLst>
          </p:cNvPr>
          <p:cNvPicPr>
            <a:picLocks noChangeAspect="1"/>
          </p:cNvPicPr>
          <p:nvPr/>
        </p:nvPicPr>
        <p:blipFill>
          <a:blip r:embed="rId3"/>
          <a:srcRect l="3539" t="52279" r="56304"/>
          <a:stretch/>
        </p:blipFill>
        <p:spPr>
          <a:xfrm>
            <a:off x="7074979" y="2358356"/>
            <a:ext cx="2932759" cy="2747612"/>
          </a:xfrm>
          <a:prstGeom prst="rect">
            <a:avLst/>
          </a:prstGeom>
        </p:spPr>
      </p:pic>
      <p:pic>
        <p:nvPicPr>
          <p:cNvPr id="7" name="Picture 6">
            <a:extLst>
              <a:ext uri="{FF2B5EF4-FFF2-40B4-BE49-F238E27FC236}">
                <a16:creationId xmlns:a16="http://schemas.microsoft.com/office/drawing/2014/main" id="{5A359469-121B-A880-941E-5E83D3CFE90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3789"/>
          <a:stretch/>
        </p:blipFill>
        <p:spPr>
          <a:xfrm>
            <a:off x="10157638" y="370627"/>
            <a:ext cx="1708317" cy="1467461"/>
          </a:xfrm>
          <a:prstGeom prst="rect">
            <a:avLst/>
          </a:prstGeom>
        </p:spPr>
      </p:pic>
      <p:pic>
        <p:nvPicPr>
          <p:cNvPr id="8" name="Picture 7">
            <a:extLst>
              <a:ext uri="{FF2B5EF4-FFF2-40B4-BE49-F238E27FC236}">
                <a16:creationId xmlns:a16="http://schemas.microsoft.com/office/drawing/2014/main" id="{2828B45E-4403-404A-2108-512B21F2519C}"/>
              </a:ext>
            </a:extLst>
          </p:cNvPr>
          <p:cNvPicPr>
            <a:picLocks noChangeAspect="1"/>
          </p:cNvPicPr>
          <p:nvPr/>
        </p:nvPicPr>
        <p:blipFill>
          <a:blip r:embed="rId5"/>
          <a:srcRect l="41608" t="51217" r="36191"/>
          <a:stretch/>
        </p:blipFill>
        <p:spPr>
          <a:xfrm>
            <a:off x="10157638" y="2510991"/>
            <a:ext cx="1708317" cy="2442342"/>
          </a:xfrm>
          <a:prstGeom prst="rect">
            <a:avLst/>
          </a:prstGeom>
        </p:spPr>
      </p:pic>
    </p:spTree>
    <p:extLst>
      <p:ext uri="{BB962C8B-B14F-4D97-AF65-F5344CB8AC3E}">
        <p14:creationId xmlns:p14="http://schemas.microsoft.com/office/powerpoint/2010/main" val="301983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428F-76A3-6FF5-9E9E-5715DC7650EE}"/>
              </a:ext>
            </a:extLst>
          </p:cNvPr>
          <p:cNvSpPr>
            <a:spLocks noGrp="1"/>
          </p:cNvSpPr>
          <p:nvPr>
            <p:ph type="title"/>
          </p:nvPr>
        </p:nvSpPr>
        <p:spPr>
          <a:xfrm>
            <a:off x="838200" y="1567392"/>
            <a:ext cx="3020018" cy="1325563"/>
          </a:xfrm>
        </p:spPr>
        <p:txBody>
          <a:bodyPr>
            <a:normAutofit fontScale="90000"/>
          </a:bodyPr>
          <a:lstStyle/>
          <a:p>
            <a:r>
              <a:rPr lang="en-CA" dirty="0"/>
              <a:t>Exploration maxes information gain</a:t>
            </a:r>
          </a:p>
        </p:txBody>
      </p:sp>
      <p:pic>
        <p:nvPicPr>
          <p:cNvPr id="6" name="Picture 5">
            <a:extLst>
              <a:ext uri="{FF2B5EF4-FFF2-40B4-BE49-F238E27FC236}">
                <a16:creationId xmlns:a16="http://schemas.microsoft.com/office/drawing/2014/main" id="{119948A3-BBA7-1436-0830-603611602FB9}"/>
              </a:ext>
            </a:extLst>
          </p:cNvPr>
          <p:cNvPicPr>
            <a:picLocks noChangeAspect="1"/>
          </p:cNvPicPr>
          <p:nvPr/>
        </p:nvPicPr>
        <p:blipFill>
          <a:blip r:embed="rId2"/>
          <a:stretch>
            <a:fillRect/>
          </a:stretch>
        </p:blipFill>
        <p:spPr>
          <a:xfrm>
            <a:off x="3705816" y="365125"/>
            <a:ext cx="8486184" cy="3328139"/>
          </a:xfrm>
          <a:prstGeom prst="rect">
            <a:avLst/>
          </a:prstGeom>
        </p:spPr>
      </p:pic>
      <p:pic>
        <p:nvPicPr>
          <p:cNvPr id="8" name="Picture 7">
            <a:extLst>
              <a:ext uri="{FF2B5EF4-FFF2-40B4-BE49-F238E27FC236}">
                <a16:creationId xmlns:a16="http://schemas.microsoft.com/office/drawing/2014/main" id="{7A589554-12E2-3D3C-2C6A-1EE65D5A4B1E}"/>
              </a:ext>
            </a:extLst>
          </p:cNvPr>
          <p:cNvPicPr>
            <a:picLocks noChangeAspect="1"/>
          </p:cNvPicPr>
          <p:nvPr/>
        </p:nvPicPr>
        <p:blipFill>
          <a:blip r:embed="rId3"/>
          <a:stretch>
            <a:fillRect/>
          </a:stretch>
        </p:blipFill>
        <p:spPr>
          <a:xfrm>
            <a:off x="3858218" y="3547001"/>
            <a:ext cx="8486182" cy="3110837"/>
          </a:xfrm>
          <a:prstGeom prst="rect">
            <a:avLst/>
          </a:prstGeom>
        </p:spPr>
      </p:pic>
    </p:spTree>
    <p:extLst>
      <p:ext uri="{BB962C8B-B14F-4D97-AF65-F5344CB8AC3E}">
        <p14:creationId xmlns:p14="http://schemas.microsoft.com/office/powerpoint/2010/main" val="1839559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27483</TotalTime>
  <Words>1382</Words>
  <Application>Microsoft Macintosh PowerPoint</Application>
  <PresentationFormat>Widescreen</PresentationFormat>
  <Paragraphs>151</Paragraphs>
  <Slides>35</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The energetics of strategy changes in the prefrontal cortex</vt:lpstr>
      <vt:lpstr>Background</vt:lpstr>
      <vt:lpstr>Prior work: Rules are energy minima</vt:lpstr>
      <vt:lpstr>Prior Work: Lower spike rates for rules</vt:lpstr>
      <vt:lpstr>Next steps:</vt:lpstr>
      <vt:lpstr>PowerPoint Presentation</vt:lpstr>
      <vt:lpstr>Evidence for an explore state</vt:lpstr>
      <vt:lpstr>Hidden Markov model</vt:lpstr>
      <vt:lpstr>Exploration maxes information gain</vt:lpstr>
      <vt:lpstr>Some basic behavior</vt:lpstr>
      <vt:lpstr>Neural data analyses</vt:lpstr>
      <vt:lpstr>Spiking activity is also denser during exploratory decisions.</vt:lpstr>
      <vt:lpstr>The increase in spike count and density, aligned to block changes</vt:lpstr>
      <vt:lpstr>The increase in spike rate / magnitude is present on all explore choices, not just after reversal</vt:lpstr>
      <vt:lpstr>Onsets, not reversals, are driving the increase in magnitude and avg. firing rate, </vt:lpstr>
      <vt:lpstr>neural measures aligned to onsets</vt:lpstr>
      <vt:lpstr>Measuring cognitive dynamics</vt:lpstr>
      <vt:lpstr>Bump graphs work in this dataset</vt:lpstr>
      <vt:lpstr>Session-by-session variability in activation energy (barrier height) predicts the neural costs at onset</vt:lpstr>
      <vt:lpstr>So what do rewards do?</vt:lpstr>
      <vt:lpstr>Rewards do the work?</vt:lpstr>
      <vt:lpstr>PowerPoint Presentation</vt:lpstr>
      <vt:lpstr>What is our motivation here?</vt:lpstr>
      <vt:lpstr>Figure 1: Task design and model</vt:lpstr>
      <vt:lpstr>Figure 2: Spiking activity is higher and denser during exploratory decisions.</vt:lpstr>
      <vt:lpstr>Figure 2, cont: The increase in spike count and density, aligned to block changes</vt:lpstr>
      <vt:lpstr>Figure 2, cont: Only the increase in spike rate / magnitude is present on all explore choices, not just after reversal</vt:lpstr>
      <vt:lpstr>Figure 3: Onsets, not reversals, are driving the increase in magnitude and avg. firing rate, </vt:lpstr>
      <vt:lpstr>these are sig before the change too, but struggling a bit with how to measure</vt:lpstr>
      <vt:lpstr>these are sig before the change too, but struggling a bit with how to measure</vt:lpstr>
      <vt:lpstr>PowerPoint Presentation</vt:lpstr>
      <vt:lpstr>Figure 3,cont: Session-by-session variability in activation energy (barrier height) predicts the neural costs at onset</vt:lpstr>
      <vt:lpstr>Same thing in another dataset?</vt:lpstr>
      <vt:lpstr>Pupil size predicts magnitude...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Becket Ebitz</dc:creator>
  <cp:lastModifiedBy>Becket Ebitz</cp:lastModifiedBy>
  <cp:revision>149</cp:revision>
  <cp:lastPrinted>2025-02-25T21:29:35Z</cp:lastPrinted>
  <dcterms:created xsi:type="dcterms:W3CDTF">2024-11-09T13:42:07Z</dcterms:created>
  <dcterms:modified xsi:type="dcterms:W3CDTF">2025-03-07T15:40:14Z</dcterms:modified>
</cp:coreProperties>
</file>